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3" r:id="rId1"/>
  </p:sldMasterIdLst>
  <p:notesMasterIdLst>
    <p:notesMasterId r:id="rId45"/>
  </p:notesMasterIdLst>
  <p:handoutMasterIdLst>
    <p:handoutMasterId r:id="rId46"/>
  </p:handoutMasterIdLst>
  <p:sldIdLst>
    <p:sldId id="1138" r:id="rId2"/>
    <p:sldId id="1218" r:id="rId3"/>
    <p:sldId id="1379" r:id="rId4"/>
    <p:sldId id="1150" r:id="rId5"/>
    <p:sldId id="1211" r:id="rId6"/>
    <p:sldId id="1127" r:id="rId7"/>
    <p:sldId id="1210" r:id="rId8"/>
    <p:sldId id="1300" r:id="rId9"/>
    <p:sldId id="1326" r:id="rId10"/>
    <p:sldId id="1334" r:id="rId11"/>
    <p:sldId id="1338" r:id="rId12"/>
    <p:sldId id="1372" r:id="rId13"/>
    <p:sldId id="1142" r:id="rId14"/>
    <p:sldId id="1048" r:id="rId15"/>
    <p:sldId id="1232" r:id="rId16"/>
    <p:sldId id="1349" r:id="rId17"/>
    <p:sldId id="1321" r:id="rId18"/>
    <p:sldId id="1311" r:id="rId19"/>
    <p:sldId id="1312" r:id="rId20"/>
    <p:sldId id="1233" r:id="rId21"/>
    <p:sldId id="1256" r:id="rId22"/>
    <p:sldId id="1350" r:id="rId23"/>
    <p:sldId id="1325" r:id="rId24"/>
    <p:sldId id="1213" r:id="rId25"/>
    <p:sldId id="1212" r:id="rId26"/>
    <p:sldId id="1184" r:id="rId27"/>
    <p:sldId id="1201" r:id="rId28"/>
    <p:sldId id="1133" r:id="rId29"/>
    <p:sldId id="1186" r:id="rId30"/>
    <p:sldId id="1147" r:id="rId31"/>
    <p:sldId id="1156" r:id="rId32"/>
    <p:sldId id="1171" r:id="rId33"/>
    <p:sldId id="1174" r:id="rId34"/>
    <p:sldId id="1378" r:id="rId35"/>
    <p:sldId id="1205" r:id="rId36"/>
    <p:sldId id="1347" r:id="rId37"/>
    <p:sldId id="1371" r:id="rId38"/>
    <p:sldId id="1373" r:id="rId39"/>
    <p:sldId id="1369" r:id="rId40"/>
    <p:sldId id="1151" r:id="rId41"/>
    <p:sldId id="1214" r:id="rId42"/>
    <p:sldId id="1377" r:id="rId43"/>
    <p:sldId id="1152" r:id="rId44"/>
  </p:sldIdLst>
  <p:sldSz cx="12190413" cy="6858000"/>
  <p:notesSz cx="7102475" cy="9388475"/>
  <p:embeddedFontLst>
    <p:embeddedFont>
      <p:font typeface="Bebas Neue" panose="020B0506020202020201" charset="0"/>
      <p:regular r:id="rId47"/>
    </p:embeddedFont>
    <p:embeddedFont>
      <p:font typeface="Calibri" panose="020F0502020204030204" pitchFamily="34" charset="0"/>
      <p:regular r:id="rId48"/>
      <p:bold r:id="rId49"/>
      <p:italic r:id="rId50"/>
      <p:boldItalic r:id="rId51"/>
    </p:embeddedFont>
    <p:embeddedFont>
      <p:font typeface="Calibri Light" panose="020F0302020204030204" pitchFamily="34" charset="0"/>
      <p:regular r:id="rId52"/>
      <p:italic r:id="rId53"/>
    </p:embeddedFont>
    <p:embeddedFont>
      <p:font typeface="Segoe Script" panose="030B0504020000000003" pitchFamily="66" charset="0"/>
      <p:regular r:id="rId54"/>
      <p:bold r:id="rId55"/>
    </p:embeddedFont>
  </p:embeddedFontLst>
  <p:custDataLst>
    <p:tags r:id="rId56"/>
  </p:custDataLst>
  <p:defaultTex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WHITE" id="{0978FFDC-D595-4CF4-978D-DCB448016767}">
          <p14:sldIdLst>
            <p14:sldId id="1138"/>
            <p14:sldId id="1218"/>
            <p14:sldId id="1379"/>
            <p14:sldId id="1150"/>
            <p14:sldId id="1211"/>
            <p14:sldId id="1127"/>
            <p14:sldId id="1210"/>
            <p14:sldId id="1300"/>
            <p14:sldId id="1326"/>
            <p14:sldId id="1334"/>
            <p14:sldId id="1338"/>
            <p14:sldId id="1372"/>
            <p14:sldId id="1142"/>
            <p14:sldId id="1048"/>
            <p14:sldId id="1232"/>
            <p14:sldId id="1349"/>
            <p14:sldId id="1321"/>
            <p14:sldId id="1311"/>
            <p14:sldId id="1312"/>
            <p14:sldId id="1233"/>
            <p14:sldId id="1256"/>
            <p14:sldId id="1350"/>
            <p14:sldId id="1325"/>
            <p14:sldId id="1213"/>
            <p14:sldId id="1212"/>
            <p14:sldId id="1184"/>
            <p14:sldId id="1201"/>
            <p14:sldId id="1133"/>
            <p14:sldId id="1186"/>
            <p14:sldId id="1147"/>
            <p14:sldId id="1156"/>
            <p14:sldId id="1171"/>
            <p14:sldId id="1174"/>
            <p14:sldId id="1378"/>
            <p14:sldId id="1205"/>
            <p14:sldId id="1347"/>
            <p14:sldId id="1371"/>
            <p14:sldId id="1373"/>
            <p14:sldId id="1369"/>
            <p14:sldId id="1151"/>
            <p14:sldId id="1214"/>
            <p14:sldId id="1377"/>
            <p14:sldId id="1152"/>
          </p14:sldIdLst>
        </p14:section>
      </p14:sectionLst>
    </p:ext>
    <p:ext uri="{EFAFB233-063F-42B5-8137-9DF3F51BA10A}">
      <p15:sldGuideLst xmlns:p15="http://schemas.microsoft.com/office/powerpoint/2012/main">
        <p15:guide id="3" orient="horz" pos="3657" userDrawn="1">
          <p15:clr>
            <a:srgbClr val="A4A3A4"/>
          </p15:clr>
        </p15:guide>
        <p15:guide id="4" pos="3839">
          <p15:clr>
            <a:srgbClr val="A4A3A4"/>
          </p15:clr>
        </p15:guide>
        <p15:guide id="5" orient="horz">
          <p15:clr>
            <a:srgbClr val="A4A3A4"/>
          </p15:clr>
        </p15:guide>
        <p15:guide id="6">
          <p15:clr>
            <a:srgbClr val="A4A3A4"/>
          </p15:clr>
        </p15:guide>
      </p15:sldGuideLst>
    </p:ext>
    <p:ext uri="{2D200454-40CA-4A62-9FC3-DE9A4176ACB9}">
      <p15:notesGuideLst xmlns:p15="http://schemas.microsoft.com/office/powerpoint/2012/main">
        <p15:guide id="1" orient="horz" pos="3158" userDrawn="1">
          <p15:clr>
            <a:srgbClr val="A4A3A4"/>
          </p15:clr>
        </p15:guide>
        <p15:guide id="2" pos="2129" userDrawn="1">
          <p15:clr>
            <a:srgbClr val="A4A3A4"/>
          </p15:clr>
        </p15:guide>
        <p15:guide id="3" orient="horz" pos="2957" userDrawn="1">
          <p15:clr>
            <a:srgbClr val="A4A3A4"/>
          </p15:clr>
        </p15:guide>
        <p15:guide id="4"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Vampran" initials="KV" lastIdx="1" clrIdx="0">
    <p:extLst>
      <p:ext uri="{19B8F6BF-5375-455C-9EA6-DF929625EA0E}">
        <p15:presenceInfo xmlns:p15="http://schemas.microsoft.com/office/powerpoint/2012/main" userId="S::vamprank@costsegserv.com::6b8b57d8-06f9-4431-b0ac-57a5438a7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D73"/>
    <a:srgbClr val="192C49"/>
    <a:srgbClr val="009644"/>
    <a:srgbClr val="151246"/>
    <a:srgbClr val="009646"/>
    <a:srgbClr val="9BB2C8"/>
    <a:srgbClr val="20103D"/>
    <a:srgbClr val="A6A6A6"/>
    <a:srgbClr val="275465"/>
    <a:srgbClr val="C3E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4" autoAdjust="0"/>
    <p:restoredTop sz="96120" autoAdjust="0"/>
  </p:normalViewPr>
  <p:slideViewPr>
    <p:cSldViewPr snapToGrid="0" snapToObjects="1" showGuides="1">
      <p:cViewPr varScale="1">
        <p:scale>
          <a:sx n="82" d="100"/>
          <a:sy n="82" d="100"/>
        </p:scale>
        <p:origin x="389" y="58"/>
      </p:cViewPr>
      <p:guideLst>
        <p:guide orient="horz" pos="3657"/>
        <p:guide pos="3839"/>
        <p:guide orient="horz"/>
        <p:guide/>
      </p:guideLst>
    </p:cSldViewPr>
  </p:slideViewPr>
  <p:outlineViewPr>
    <p:cViewPr>
      <p:scale>
        <a:sx n="33" d="100"/>
        <a:sy n="33" d="100"/>
      </p:scale>
      <p:origin x="0" y="0"/>
    </p:cViewPr>
  </p:outlineViewPr>
  <p:notesTextViewPr>
    <p:cViewPr>
      <p:scale>
        <a:sx n="3" d="2"/>
        <a:sy n="3" d="2"/>
      </p:scale>
      <p:origin x="0" y="-19"/>
    </p:cViewPr>
  </p:notesTextViewPr>
  <p:sorterViewPr>
    <p:cViewPr>
      <p:scale>
        <a:sx n="190" d="100"/>
        <a:sy n="190" d="100"/>
      </p:scale>
      <p:origin x="0" y="0"/>
    </p:cViewPr>
  </p:sorterViewPr>
  <p:notesViewPr>
    <p:cSldViewPr snapToGrid="0" snapToObjects="1">
      <p:cViewPr varScale="1">
        <p:scale>
          <a:sx n="89" d="100"/>
          <a:sy n="89" d="100"/>
        </p:scale>
        <p:origin x="3756" y="96"/>
      </p:cViewPr>
      <p:guideLst>
        <p:guide orient="horz" pos="3158"/>
        <p:guide pos="2129"/>
        <p:guide orient="horz" pos="2957"/>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Depreciation</a:t>
            </a:r>
            <a:r>
              <a:rPr lang="en-US" baseline="0" dirty="0"/>
              <a:t> Comparison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Straight Line Depreciation</c:v>
                </c:pt>
              </c:strCache>
            </c:strRef>
          </c:tx>
          <c:spPr>
            <a:ln w="28575" cap="rnd">
              <a:solidFill>
                <a:schemeClr val="accent1"/>
              </a:solidFill>
              <a:round/>
            </a:ln>
            <a:effectLst/>
          </c:spPr>
          <c:marker>
            <c:symbol val="none"/>
          </c:marker>
          <c:cat>
            <c:numRef>
              <c:f>Sheet1!$A$2:$A$22</c:f>
              <c:numCache>
                <c:formatCode>General</c:formatCode>
                <c:ptCount val="21"/>
                <c:pt idx="0">
                  <c:v>2018</c:v>
                </c:pt>
                <c:pt idx="1">
                  <c:v>2020</c:v>
                </c:pt>
                <c:pt idx="2">
                  <c:v>2022</c:v>
                </c:pt>
                <c:pt idx="3">
                  <c:v>2024</c:v>
                </c:pt>
                <c:pt idx="4">
                  <c:v>2026</c:v>
                </c:pt>
                <c:pt idx="5">
                  <c:v>2028</c:v>
                </c:pt>
                <c:pt idx="6">
                  <c:v>2030</c:v>
                </c:pt>
                <c:pt idx="7">
                  <c:v>2032</c:v>
                </c:pt>
                <c:pt idx="8">
                  <c:v>2034</c:v>
                </c:pt>
                <c:pt idx="9">
                  <c:v>2036</c:v>
                </c:pt>
                <c:pt idx="10">
                  <c:v>2038</c:v>
                </c:pt>
                <c:pt idx="11">
                  <c:v>2040</c:v>
                </c:pt>
                <c:pt idx="12">
                  <c:v>2042</c:v>
                </c:pt>
                <c:pt idx="13">
                  <c:v>2044</c:v>
                </c:pt>
                <c:pt idx="14">
                  <c:v>2046</c:v>
                </c:pt>
                <c:pt idx="15">
                  <c:v>2048</c:v>
                </c:pt>
                <c:pt idx="16">
                  <c:v>2050</c:v>
                </c:pt>
                <c:pt idx="17">
                  <c:v>2052</c:v>
                </c:pt>
                <c:pt idx="18">
                  <c:v>2054</c:v>
                </c:pt>
                <c:pt idx="19">
                  <c:v>2058</c:v>
                </c:pt>
              </c:numCache>
            </c:numRef>
          </c:cat>
          <c:val>
            <c:numRef>
              <c:f>Sheet1!$B$2:$B$22</c:f>
              <c:numCache>
                <c:formatCode>General</c:formatCode>
                <c:ptCount val="21"/>
                <c:pt idx="0">
                  <c:v>0.5</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0.5</c:v>
                </c:pt>
              </c:numCache>
            </c:numRef>
          </c:val>
          <c:smooth val="0"/>
          <c:extLst>
            <c:ext xmlns:c16="http://schemas.microsoft.com/office/drawing/2014/chart" uri="{C3380CC4-5D6E-409C-BE32-E72D297353CC}">
              <c16:uniqueId val="{00000000-9774-43E9-B3F6-ED669230C45C}"/>
            </c:ext>
          </c:extLst>
        </c:ser>
        <c:ser>
          <c:idx val="1"/>
          <c:order val="1"/>
          <c:tx>
            <c:strRef>
              <c:f>Sheet1!$C$1</c:f>
              <c:strCache>
                <c:ptCount val="1"/>
                <c:pt idx="0">
                  <c:v>Accelerated Depreciation</c:v>
                </c:pt>
              </c:strCache>
            </c:strRef>
          </c:tx>
          <c:spPr>
            <a:ln w="28575" cap="rnd">
              <a:solidFill>
                <a:schemeClr val="accent2"/>
              </a:solidFill>
              <a:round/>
            </a:ln>
            <a:effectLst/>
          </c:spPr>
          <c:marker>
            <c:symbol val="none"/>
          </c:marker>
          <c:cat>
            <c:numRef>
              <c:f>Sheet1!$A$2:$A$22</c:f>
              <c:numCache>
                <c:formatCode>General</c:formatCode>
                <c:ptCount val="21"/>
                <c:pt idx="0">
                  <c:v>2018</c:v>
                </c:pt>
                <c:pt idx="1">
                  <c:v>2020</c:v>
                </c:pt>
                <c:pt idx="2">
                  <c:v>2022</c:v>
                </c:pt>
                <c:pt idx="3">
                  <c:v>2024</c:v>
                </c:pt>
                <c:pt idx="4">
                  <c:v>2026</c:v>
                </c:pt>
                <c:pt idx="5">
                  <c:v>2028</c:v>
                </c:pt>
                <c:pt idx="6">
                  <c:v>2030</c:v>
                </c:pt>
                <c:pt idx="7">
                  <c:v>2032</c:v>
                </c:pt>
                <c:pt idx="8">
                  <c:v>2034</c:v>
                </c:pt>
                <c:pt idx="9">
                  <c:v>2036</c:v>
                </c:pt>
                <c:pt idx="10">
                  <c:v>2038</c:v>
                </c:pt>
                <c:pt idx="11">
                  <c:v>2040</c:v>
                </c:pt>
                <c:pt idx="12">
                  <c:v>2042</c:v>
                </c:pt>
                <c:pt idx="13">
                  <c:v>2044</c:v>
                </c:pt>
                <c:pt idx="14">
                  <c:v>2046</c:v>
                </c:pt>
                <c:pt idx="15">
                  <c:v>2048</c:v>
                </c:pt>
                <c:pt idx="16">
                  <c:v>2050</c:v>
                </c:pt>
                <c:pt idx="17">
                  <c:v>2052</c:v>
                </c:pt>
                <c:pt idx="18">
                  <c:v>2054</c:v>
                </c:pt>
                <c:pt idx="19">
                  <c:v>2058</c:v>
                </c:pt>
              </c:numCache>
            </c:numRef>
          </c:cat>
          <c:val>
            <c:numRef>
              <c:f>Sheet1!$C$2:$C$22</c:f>
              <c:numCache>
                <c:formatCode>General</c:formatCode>
                <c:ptCount val="21"/>
                <c:pt idx="0">
                  <c:v>2.4</c:v>
                </c:pt>
                <c:pt idx="1">
                  <c:v>6.4</c:v>
                </c:pt>
                <c:pt idx="2">
                  <c:v>1.8</c:v>
                </c:pt>
                <c:pt idx="3">
                  <c:v>1.8</c:v>
                </c:pt>
                <c:pt idx="4">
                  <c:v>1.8</c:v>
                </c:pt>
                <c:pt idx="5">
                  <c:v>1.8</c:v>
                </c:pt>
                <c:pt idx="6">
                  <c:v>1.8</c:v>
                </c:pt>
                <c:pt idx="7">
                  <c:v>1.5</c:v>
                </c:pt>
                <c:pt idx="8">
                  <c:v>1.5</c:v>
                </c:pt>
                <c:pt idx="9">
                  <c:v>1.5</c:v>
                </c:pt>
                <c:pt idx="10">
                  <c:v>1.5</c:v>
                </c:pt>
                <c:pt idx="11">
                  <c:v>1.5</c:v>
                </c:pt>
                <c:pt idx="12">
                  <c:v>1.5</c:v>
                </c:pt>
                <c:pt idx="13">
                  <c:v>1.5</c:v>
                </c:pt>
                <c:pt idx="14">
                  <c:v>1.5</c:v>
                </c:pt>
                <c:pt idx="15">
                  <c:v>1.5</c:v>
                </c:pt>
                <c:pt idx="16">
                  <c:v>1.5</c:v>
                </c:pt>
                <c:pt idx="17">
                  <c:v>1.5</c:v>
                </c:pt>
                <c:pt idx="18">
                  <c:v>1.5</c:v>
                </c:pt>
                <c:pt idx="19">
                  <c:v>0.5</c:v>
                </c:pt>
              </c:numCache>
            </c:numRef>
          </c:val>
          <c:smooth val="0"/>
          <c:extLst>
            <c:ext xmlns:c16="http://schemas.microsoft.com/office/drawing/2014/chart" uri="{C3380CC4-5D6E-409C-BE32-E72D297353CC}">
              <c16:uniqueId val="{00000001-9774-43E9-B3F6-ED669230C45C}"/>
            </c:ext>
          </c:extLst>
        </c:ser>
        <c:dLbls>
          <c:showLegendKey val="0"/>
          <c:showVal val="0"/>
          <c:showCatName val="0"/>
          <c:showSerName val="0"/>
          <c:showPercent val="0"/>
          <c:showBubbleSize val="0"/>
        </c:dLbls>
        <c:smooth val="0"/>
        <c:axId val="514933616"/>
        <c:axId val="514934008"/>
      </c:lineChart>
      <c:catAx>
        <c:axId val="51493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4934008"/>
        <c:crosses val="autoZero"/>
        <c:auto val="1"/>
        <c:lblAlgn val="ctr"/>
        <c:lblOffset val="100"/>
        <c:noMultiLvlLbl val="0"/>
      </c:catAx>
      <c:valAx>
        <c:axId val="5149340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4933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8575">
      <a:solidFill>
        <a:srgbClr val="275465"/>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B02B4-D167-4CE8-8D9C-9582CDEBC2A0}" type="doc">
      <dgm:prSet loTypeId="urn:microsoft.com/office/officeart/2005/8/layout/pyramid1" loCatId="pyramid" qsTypeId="urn:microsoft.com/office/officeart/2005/8/quickstyle/simple5" qsCatId="simple" csTypeId="urn:microsoft.com/office/officeart/2005/8/colors/colorful5" csCatId="colorful" phldr="1"/>
      <dgm:spPr/>
    </dgm:pt>
    <dgm:pt modelId="{473F0722-29E3-4828-ACEF-EBC35C66798E}">
      <dgm:prSet phldrT="[Text]" custT="1"/>
      <dgm:spPr/>
      <dgm:t>
        <a:bodyPr/>
        <a:lstStyle/>
        <a:p>
          <a:endParaRPr lang="en-US" sz="2000" dirty="0">
            <a:solidFill>
              <a:schemeClr val="bg1"/>
            </a:solidFill>
          </a:endParaRPr>
        </a:p>
        <a:p>
          <a:r>
            <a:rPr lang="en-US" sz="3600" dirty="0">
              <a:solidFill>
                <a:schemeClr val="bg1"/>
              </a:solidFill>
            </a:rPr>
            <a:t> TPRs</a:t>
          </a:r>
        </a:p>
      </dgm:t>
    </dgm:pt>
    <dgm:pt modelId="{9C08EA8B-61C2-4406-9F5A-1310CE112915}" type="parTrans" cxnId="{950FEFAE-CA84-4096-9F06-E4ECF63B4D5D}">
      <dgm:prSet/>
      <dgm:spPr/>
      <dgm:t>
        <a:bodyPr/>
        <a:lstStyle/>
        <a:p>
          <a:endParaRPr lang="en-US" sz="1050">
            <a:solidFill>
              <a:schemeClr val="bg1"/>
            </a:solidFill>
          </a:endParaRPr>
        </a:p>
      </dgm:t>
    </dgm:pt>
    <dgm:pt modelId="{98ED650B-8A9A-4C7F-AA5C-B3FF3B69B955}" type="sibTrans" cxnId="{950FEFAE-CA84-4096-9F06-E4ECF63B4D5D}">
      <dgm:prSet/>
      <dgm:spPr/>
      <dgm:t>
        <a:bodyPr/>
        <a:lstStyle/>
        <a:p>
          <a:endParaRPr lang="en-US" sz="1050">
            <a:solidFill>
              <a:schemeClr val="bg1"/>
            </a:solidFill>
          </a:endParaRPr>
        </a:p>
      </dgm:t>
    </dgm:pt>
    <dgm:pt modelId="{46AEE3A2-5CBC-47B5-94D1-3AFE60A42C56}">
      <dgm:prSet phldrT="[Text]" custT="1"/>
      <dgm:spPr/>
      <dgm:t>
        <a:bodyPr/>
        <a:lstStyle/>
        <a:p>
          <a:r>
            <a:rPr lang="en-US" sz="3600" dirty="0">
              <a:solidFill>
                <a:schemeClr val="bg1"/>
              </a:solidFill>
            </a:rPr>
            <a:t>TCJA</a:t>
          </a:r>
        </a:p>
      </dgm:t>
    </dgm:pt>
    <dgm:pt modelId="{F92F906E-C7EE-49D3-85B4-C0C19708CD9C}" type="parTrans" cxnId="{60E61FBE-3C66-4E8E-B45A-522AFC14FE0F}">
      <dgm:prSet/>
      <dgm:spPr/>
      <dgm:t>
        <a:bodyPr/>
        <a:lstStyle/>
        <a:p>
          <a:endParaRPr lang="en-US" sz="1050">
            <a:solidFill>
              <a:schemeClr val="bg1"/>
            </a:solidFill>
          </a:endParaRPr>
        </a:p>
      </dgm:t>
    </dgm:pt>
    <dgm:pt modelId="{B53B9DA3-F9E5-4053-AFE7-8EBE6B4ABA8E}" type="sibTrans" cxnId="{60E61FBE-3C66-4E8E-B45A-522AFC14FE0F}">
      <dgm:prSet/>
      <dgm:spPr/>
      <dgm:t>
        <a:bodyPr/>
        <a:lstStyle/>
        <a:p>
          <a:endParaRPr lang="en-US" sz="1050">
            <a:solidFill>
              <a:schemeClr val="bg1"/>
            </a:solidFill>
          </a:endParaRPr>
        </a:p>
      </dgm:t>
    </dgm:pt>
    <dgm:pt modelId="{2739F1C9-4C1C-426B-91C3-8B19661D15D1}">
      <dgm:prSet phldrT="[Text]" custT="1"/>
      <dgm:spPr/>
      <dgm:t>
        <a:bodyPr/>
        <a:lstStyle/>
        <a:p>
          <a:r>
            <a:rPr lang="en-US" sz="3600" dirty="0">
              <a:solidFill>
                <a:schemeClr val="bg1"/>
              </a:solidFill>
            </a:rPr>
            <a:t>CARES Act</a:t>
          </a:r>
        </a:p>
      </dgm:t>
    </dgm:pt>
    <dgm:pt modelId="{63310081-666E-43EC-889E-875711222004}" type="parTrans" cxnId="{EA410ECE-CAE2-426C-8895-E09233F4F3A0}">
      <dgm:prSet/>
      <dgm:spPr/>
      <dgm:t>
        <a:bodyPr/>
        <a:lstStyle/>
        <a:p>
          <a:endParaRPr lang="en-US" sz="1050">
            <a:solidFill>
              <a:schemeClr val="bg1"/>
            </a:solidFill>
          </a:endParaRPr>
        </a:p>
      </dgm:t>
    </dgm:pt>
    <dgm:pt modelId="{C350ED13-37C9-43B8-B735-5325AF089559}" type="sibTrans" cxnId="{EA410ECE-CAE2-426C-8895-E09233F4F3A0}">
      <dgm:prSet/>
      <dgm:spPr/>
      <dgm:t>
        <a:bodyPr/>
        <a:lstStyle/>
        <a:p>
          <a:endParaRPr lang="en-US" sz="1050">
            <a:solidFill>
              <a:schemeClr val="bg1"/>
            </a:solidFill>
          </a:endParaRPr>
        </a:p>
      </dgm:t>
    </dgm:pt>
    <dgm:pt modelId="{25561A01-4248-4746-9E73-FB9B1BC6C03C}">
      <dgm:prSet phldrT="[Text]" custT="1"/>
      <dgm:spPr>
        <a:solidFill>
          <a:srgbClr val="009644"/>
        </a:solidFill>
      </dgm:spPr>
      <dgm:t>
        <a:bodyPr/>
        <a:lstStyle/>
        <a:p>
          <a:r>
            <a:rPr lang="en-US" sz="3600" dirty="0">
              <a:solidFill>
                <a:schemeClr val="bg1"/>
              </a:solidFill>
            </a:rPr>
            <a:t>Cost Segregation</a:t>
          </a:r>
        </a:p>
      </dgm:t>
    </dgm:pt>
    <dgm:pt modelId="{7BCE748E-C2E1-4D09-B635-8A1C716CF501}" type="parTrans" cxnId="{1C742DE6-AD26-4E37-9142-83CCA2F7EA68}">
      <dgm:prSet/>
      <dgm:spPr/>
      <dgm:t>
        <a:bodyPr/>
        <a:lstStyle/>
        <a:p>
          <a:endParaRPr lang="en-US" sz="1050">
            <a:solidFill>
              <a:schemeClr val="bg1"/>
            </a:solidFill>
          </a:endParaRPr>
        </a:p>
      </dgm:t>
    </dgm:pt>
    <dgm:pt modelId="{4B11E429-14C5-4F9A-81B1-98775C4C6D92}" type="sibTrans" cxnId="{1C742DE6-AD26-4E37-9142-83CCA2F7EA68}">
      <dgm:prSet/>
      <dgm:spPr/>
      <dgm:t>
        <a:bodyPr/>
        <a:lstStyle/>
        <a:p>
          <a:endParaRPr lang="en-US" sz="1050">
            <a:solidFill>
              <a:schemeClr val="bg1"/>
            </a:solidFill>
          </a:endParaRPr>
        </a:p>
      </dgm:t>
    </dgm:pt>
    <dgm:pt modelId="{CED08D77-D347-4D51-9444-C13923516510}" type="pres">
      <dgm:prSet presAssocID="{254B02B4-D167-4CE8-8D9C-9582CDEBC2A0}" presName="Name0" presStyleCnt="0">
        <dgm:presLayoutVars>
          <dgm:dir/>
          <dgm:animLvl val="lvl"/>
          <dgm:resizeHandles val="exact"/>
        </dgm:presLayoutVars>
      </dgm:prSet>
      <dgm:spPr/>
    </dgm:pt>
    <dgm:pt modelId="{69FB18B4-ADE9-4E57-863A-147480B23E7E}" type="pres">
      <dgm:prSet presAssocID="{473F0722-29E3-4828-ACEF-EBC35C66798E}" presName="Name8" presStyleCnt="0"/>
      <dgm:spPr/>
    </dgm:pt>
    <dgm:pt modelId="{F31CDD51-2A23-47A9-B47C-66AEE5A35616}" type="pres">
      <dgm:prSet presAssocID="{473F0722-29E3-4828-ACEF-EBC35C66798E}" presName="level" presStyleLbl="node1" presStyleIdx="0" presStyleCnt="4" custLinFactNeighborX="0">
        <dgm:presLayoutVars>
          <dgm:chMax val="1"/>
          <dgm:bulletEnabled val="1"/>
        </dgm:presLayoutVars>
      </dgm:prSet>
      <dgm:spPr/>
    </dgm:pt>
    <dgm:pt modelId="{81F820B3-342A-424D-BF69-4644CFAFCBC5}" type="pres">
      <dgm:prSet presAssocID="{473F0722-29E3-4828-ACEF-EBC35C66798E}" presName="levelTx" presStyleLbl="revTx" presStyleIdx="0" presStyleCnt="0">
        <dgm:presLayoutVars>
          <dgm:chMax val="1"/>
          <dgm:bulletEnabled val="1"/>
        </dgm:presLayoutVars>
      </dgm:prSet>
      <dgm:spPr/>
    </dgm:pt>
    <dgm:pt modelId="{A72B8B2F-BDD7-4364-BDAA-7128703A8DB8}" type="pres">
      <dgm:prSet presAssocID="{46AEE3A2-5CBC-47B5-94D1-3AFE60A42C56}" presName="Name8" presStyleCnt="0"/>
      <dgm:spPr/>
    </dgm:pt>
    <dgm:pt modelId="{C140327A-D2C1-4847-9E89-716C4F139A55}" type="pres">
      <dgm:prSet presAssocID="{46AEE3A2-5CBC-47B5-94D1-3AFE60A42C56}" presName="level" presStyleLbl="node1" presStyleIdx="1" presStyleCnt="4">
        <dgm:presLayoutVars>
          <dgm:chMax val="1"/>
          <dgm:bulletEnabled val="1"/>
        </dgm:presLayoutVars>
      </dgm:prSet>
      <dgm:spPr/>
    </dgm:pt>
    <dgm:pt modelId="{20B37BAD-16ED-41EA-A071-9008C3FB2D72}" type="pres">
      <dgm:prSet presAssocID="{46AEE3A2-5CBC-47B5-94D1-3AFE60A42C56}" presName="levelTx" presStyleLbl="revTx" presStyleIdx="0" presStyleCnt="0">
        <dgm:presLayoutVars>
          <dgm:chMax val="1"/>
          <dgm:bulletEnabled val="1"/>
        </dgm:presLayoutVars>
      </dgm:prSet>
      <dgm:spPr/>
    </dgm:pt>
    <dgm:pt modelId="{DD56410F-C311-4106-BE06-FFE15A1D3CA2}" type="pres">
      <dgm:prSet presAssocID="{2739F1C9-4C1C-426B-91C3-8B19661D15D1}" presName="Name8" presStyleCnt="0"/>
      <dgm:spPr/>
    </dgm:pt>
    <dgm:pt modelId="{E47EB3C1-7228-48D0-8EAA-C7025D467561}" type="pres">
      <dgm:prSet presAssocID="{2739F1C9-4C1C-426B-91C3-8B19661D15D1}" presName="level" presStyleLbl="node1" presStyleIdx="2" presStyleCnt="4">
        <dgm:presLayoutVars>
          <dgm:chMax val="1"/>
          <dgm:bulletEnabled val="1"/>
        </dgm:presLayoutVars>
      </dgm:prSet>
      <dgm:spPr/>
    </dgm:pt>
    <dgm:pt modelId="{432252C3-91EA-4732-9C4B-01134F30102D}" type="pres">
      <dgm:prSet presAssocID="{2739F1C9-4C1C-426B-91C3-8B19661D15D1}" presName="levelTx" presStyleLbl="revTx" presStyleIdx="0" presStyleCnt="0">
        <dgm:presLayoutVars>
          <dgm:chMax val="1"/>
          <dgm:bulletEnabled val="1"/>
        </dgm:presLayoutVars>
      </dgm:prSet>
      <dgm:spPr/>
    </dgm:pt>
    <dgm:pt modelId="{332546C9-6E2D-4913-B580-4F97A2635201}" type="pres">
      <dgm:prSet presAssocID="{25561A01-4248-4746-9E73-FB9B1BC6C03C}" presName="Name8" presStyleCnt="0"/>
      <dgm:spPr/>
    </dgm:pt>
    <dgm:pt modelId="{7F06FD19-E749-4300-B659-80BBBFADD6D3}" type="pres">
      <dgm:prSet presAssocID="{25561A01-4248-4746-9E73-FB9B1BC6C03C}" presName="level" presStyleLbl="node1" presStyleIdx="3" presStyleCnt="4">
        <dgm:presLayoutVars>
          <dgm:chMax val="1"/>
          <dgm:bulletEnabled val="1"/>
        </dgm:presLayoutVars>
      </dgm:prSet>
      <dgm:spPr/>
    </dgm:pt>
    <dgm:pt modelId="{6DA9C2E0-0B97-4DD9-915B-65BAF84D77A4}" type="pres">
      <dgm:prSet presAssocID="{25561A01-4248-4746-9E73-FB9B1BC6C03C}" presName="levelTx" presStyleLbl="revTx" presStyleIdx="0" presStyleCnt="0">
        <dgm:presLayoutVars>
          <dgm:chMax val="1"/>
          <dgm:bulletEnabled val="1"/>
        </dgm:presLayoutVars>
      </dgm:prSet>
      <dgm:spPr/>
    </dgm:pt>
  </dgm:ptLst>
  <dgm:cxnLst>
    <dgm:cxn modelId="{C681ED45-2EF9-4D52-9380-B3872D202F4A}" type="presOf" srcId="{46AEE3A2-5CBC-47B5-94D1-3AFE60A42C56}" destId="{20B37BAD-16ED-41EA-A071-9008C3FB2D72}" srcOrd="1" destOrd="0" presId="urn:microsoft.com/office/officeart/2005/8/layout/pyramid1"/>
    <dgm:cxn modelId="{2FE80455-E99D-4F16-8C23-DE40011AA36F}" type="presOf" srcId="{25561A01-4248-4746-9E73-FB9B1BC6C03C}" destId="{6DA9C2E0-0B97-4DD9-915B-65BAF84D77A4}" srcOrd="1" destOrd="0" presId="urn:microsoft.com/office/officeart/2005/8/layout/pyramid1"/>
    <dgm:cxn modelId="{58085385-61BB-43BD-8605-4E5C27A29A16}" type="presOf" srcId="{473F0722-29E3-4828-ACEF-EBC35C66798E}" destId="{F31CDD51-2A23-47A9-B47C-66AEE5A35616}" srcOrd="0" destOrd="0" presId="urn:microsoft.com/office/officeart/2005/8/layout/pyramid1"/>
    <dgm:cxn modelId="{950FEFAE-CA84-4096-9F06-E4ECF63B4D5D}" srcId="{254B02B4-D167-4CE8-8D9C-9582CDEBC2A0}" destId="{473F0722-29E3-4828-ACEF-EBC35C66798E}" srcOrd="0" destOrd="0" parTransId="{9C08EA8B-61C2-4406-9F5A-1310CE112915}" sibTransId="{98ED650B-8A9A-4C7F-AA5C-B3FF3B69B955}"/>
    <dgm:cxn modelId="{60E61FBE-3C66-4E8E-B45A-522AFC14FE0F}" srcId="{254B02B4-D167-4CE8-8D9C-9582CDEBC2A0}" destId="{46AEE3A2-5CBC-47B5-94D1-3AFE60A42C56}" srcOrd="1" destOrd="0" parTransId="{F92F906E-C7EE-49D3-85B4-C0C19708CD9C}" sibTransId="{B53B9DA3-F9E5-4053-AFE7-8EBE6B4ABA8E}"/>
    <dgm:cxn modelId="{FEAE6CC3-0E29-4B34-AFD5-96CA16D47B11}" type="presOf" srcId="{2739F1C9-4C1C-426B-91C3-8B19661D15D1}" destId="{432252C3-91EA-4732-9C4B-01134F30102D}" srcOrd="1" destOrd="0" presId="urn:microsoft.com/office/officeart/2005/8/layout/pyramid1"/>
    <dgm:cxn modelId="{EA410ECE-CAE2-426C-8895-E09233F4F3A0}" srcId="{254B02B4-D167-4CE8-8D9C-9582CDEBC2A0}" destId="{2739F1C9-4C1C-426B-91C3-8B19661D15D1}" srcOrd="2" destOrd="0" parTransId="{63310081-666E-43EC-889E-875711222004}" sibTransId="{C350ED13-37C9-43B8-B735-5325AF089559}"/>
    <dgm:cxn modelId="{922467DA-2CDF-4E38-BA1D-19312DAE9EE2}" type="presOf" srcId="{2739F1C9-4C1C-426B-91C3-8B19661D15D1}" destId="{E47EB3C1-7228-48D0-8EAA-C7025D467561}" srcOrd="0" destOrd="0" presId="urn:microsoft.com/office/officeart/2005/8/layout/pyramid1"/>
    <dgm:cxn modelId="{1C742DE6-AD26-4E37-9142-83CCA2F7EA68}" srcId="{254B02B4-D167-4CE8-8D9C-9582CDEBC2A0}" destId="{25561A01-4248-4746-9E73-FB9B1BC6C03C}" srcOrd="3" destOrd="0" parTransId="{7BCE748E-C2E1-4D09-B635-8A1C716CF501}" sibTransId="{4B11E429-14C5-4F9A-81B1-98775C4C6D92}"/>
    <dgm:cxn modelId="{2A064AE9-4789-41BA-A9A3-694B788894A8}" type="presOf" srcId="{25561A01-4248-4746-9E73-FB9B1BC6C03C}" destId="{7F06FD19-E749-4300-B659-80BBBFADD6D3}" srcOrd="0" destOrd="0" presId="urn:microsoft.com/office/officeart/2005/8/layout/pyramid1"/>
    <dgm:cxn modelId="{60099CEF-7E1A-4B78-B0F7-545D63AB841A}" type="presOf" srcId="{46AEE3A2-5CBC-47B5-94D1-3AFE60A42C56}" destId="{C140327A-D2C1-4847-9E89-716C4F139A55}" srcOrd="0" destOrd="0" presId="urn:microsoft.com/office/officeart/2005/8/layout/pyramid1"/>
    <dgm:cxn modelId="{F406D4F6-B60F-4667-8B70-FD91BA2BB296}" type="presOf" srcId="{473F0722-29E3-4828-ACEF-EBC35C66798E}" destId="{81F820B3-342A-424D-BF69-4644CFAFCBC5}" srcOrd="1" destOrd="0" presId="urn:microsoft.com/office/officeart/2005/8/layout/pyramid1"/>
    <dgm:cxn modelId="{4BBACEF7-5F32-40D1-B125-67E5A28726BA}" type="presOf" srcId="{254B02B4-D167-4CE8-8D9C-9582CDEBC2A0}" destId="{CED08D77-D347-4D51-9444-C13923516510}" srcOrd="0" destOrd="0" presId="urn:microsoft.com/office/officeart/2005/8/layout/pyramid1"/>
    <dgm:cxn modelId="{A223A4BC-0C89-4F89-A73C-31A2DFBB83AF}" type="presParOf" srcId="{CED08D77-D347-4D51-9444-C13923516510}" destId="{69FB18B4-ADE9-4E57-863A-147480B23E7E}" srcOrd="0" destOrd="0" presId="urn:microsoft.com/office/officeart/2005/8/layout/pyramid1"/>
    <dgm:cxn modelId="{66403EB3-DD39-453C-97A1-AB0F34EDEC20}" type="presParOf" srcId="{69FB18B4-ADE9-4E57-863A-147480B23E7E}" destId="{F31CDD51-2A23-47A9-B47C-66AEE5A35616}" srcOrd="0" destOrd="0" presId="urn:microsoft.com/office/officeart/2005/8/layout/pyramid1"/>
    <dgm:cxn modelId="{D9CDA421-F282-4259-AFD4-910EAD87729D}" type="presParOf" srcId="{69FB18B4-ADE9-4E57-863A-147480B23E7E}" destId="{81F820B3-342A-424D-BF69-4644CFAFCBC5}" srcOrd="1" destOrd="0" presId="urn:microsoft.com/office/officeart/2005/8/layout/pyramid1"/>
    <dgm:cxn modelId="{615FB4C5-9B1B-444D-8FB6-5B3FDB7A3410}" type="presParOf" srcId="{CED08D77-D347-4D51-9444-C13923516510}" destId="{A72B8B2F-BDD7-4364-BDAA-7128703A8DB8}" srcOrd="1" destOrd="0" presId="urn:microsoft.com/office/officeart/2005/8/layout/pyramid1"/>
    <dgm:cxn modelId="{E5EDBC99-3E08-4F50-816A-33E5EFA0D170}" type="presParOf" srcId="{A72B8B2F-BDD7-4364-BDAA-7128703A8DB8}" destId="{C140327A-D2C1-4847-9E89-716C4F139A55}" srcOrd="0" destOrd="0" presId="urn:microsoft.com/office/officeart/2005/8/layout/pyramid1"/>
    <dgm:cxn modelId="{A4842FD7-3CA6-4123-8370-C0CA8B45F031}" type="presParOf" srcId="{A72B8B2F-BDD7-4364-BDAA-7128703A8DB8}" destId="{20B37BAD-16ED-41EA-A071-9008C3FB2D72}" srcOrd="1" destOrd="0" presId="urn:microsoft.com/office/officeart/2005/8/layout/pyramid1"/>
    <dgm:cxn modelId="{16E8472F-30E4-405B-8CF7-B4EFC98B4701}" type="presParOf" srcId="{CED08D77-D347-4D51-9444-C13923516510}" destId="{DD56410F-C311-4106-BE06-FFE15A1D3CA2}" srcOrd="2" destOrd="0" presId="urn:microsoft.com/office/officeart/2005/8/layout/pyramid1"/>
    <dgm:cxn modelId="{5FB3303F-F734-41C8-B26F-0C73288F3EF2}" type="presParOf" srcId="{DD56410F-C311-4106-BE06-FFE15A1D3CA2}" destId="{E47EB3C1-7228-48D0-8EAA-C7025D467561}" srcOrd="0" destOrd="0" presId="urn:microsoft.com/office/officeart/2005/8/layout/pyramid1"/>
    <dgm:cxn modelId="{553051FD-F2D3-4487-9625-51B6F90D773E}" type="presParOf" srcId="{DD56410F-C311-4106-BE06-FFE15A1D3CA2}" destId="{432252C3-91EA-4732-9C4B-01134F30102D}" srcOrd="1" destOrd="0" presId="urn:microsoft.com/office/officeart/2005/8/layout/pyramid1"/>
    <dgm:cxn modelId="{22DDC643-4B4B-4DF2-B44B-7440731CB25C}" type="presParOf" srcId="{CED08D77-D347-4D51-9444-C13923516510}" destId="{332546C9-6E2D-4913-B580-4F97A2635201}" srcOrd="3" destOrd="0" presId="urn:microsoft.com/office/officeart/2005/8/layout/pyramid1"/>
    <dgm:cxn modelId="{D9B0407E-CEE3-4CB9-9346-0BB976D55112}" type="presParOf" srcId="{332546C9-6E2D-4913-B580-4F97A2635201}" destId="{7F06FD19-E749-4300-B659-80BBBFADD6D3}" srcOrd="0" destOrd="0" presId="urn:microsoft.com/office/officeart/2005/8/layout/pyramid1"/>
    <dgm:cxn modelId="{5C819AEA-DDC5-4D0E-BBB1-C817CB4E2633}" type="presParOf" srcId="{332546C9-6E2D-4913-B580-4F97A2635201}" destId="{6DA9C2E0-0B97-4DD9-915B-65BAF84D77A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CDD51-2A23-47A9-B47C-66AEE5A35616}">
      <dsp:nvSpPr>
        <dsp:cNvPr id="0" name=""/>
        <dsp:cNvSpPr/>
      </dsp:nvSpPr>
      <dsp:spPr>
        <a:xfrm>
          <a:off x="2730692" y="0"/>
          <a:ext cx="1820461" cy="1040932"/>
        </a:xfrm>
        <a:prstGeom prst="trapezoid">
          <a:avLst>
            <a:gd name="adj" fmla="val 87444"/>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a:p>
          <a:pPr marL="0" lvl="0" indent="0" algn="ctr" defTabSz="889000">
            <a:lnSpc>
              <a:spcPct val="90000"/>
            </a:lnSpc>
            <a:spcBef>
              <a:spcPct val="0"/>
            </a:spcBef>
            <a:spcAft>
              <a:spcPct val="35000"/>
            </a:spcAft>
            <a:buNone/>
          </a:pPr>
          <a:r>
            <a:rPr lang="en-US" sz="3600" kern="1200" dirty="0">
              <a:solidFill>
                <a:schemeClr val="bg1"/>
              </a:solidFill>
            </a:rPr>
            <a:t> TPRs</a:t>
          </a:r>
        </a:p>
      </dsp:txBody>
      <dsp:txXfrm>
        <a:off x="2730692" y="0"/>
        <a:ext cx="1820461" cy="1040932"/>
      </dsp:txXfrm>
    </dsp:sp>
    <dsp:sp modelId="{C140327A-D2C1-4847-9E89-716C4F139A55}">
      <dsp:nvSpPr>
        <dsp:cNvPr id="0" name=""/>
        <dsp:cNvSpPr/>
      </dsp:nvSpPr>
      <dsp:spPr>
        <a:xfrm>
          <a:off x="1820461" y="1040932"/>
          <a:ext cx="3640923" cy="1040932"/>
        </a:xfrm>
        <a:prstGeom prst="trapezoid">
          <a:avLst>
            <a:gd name="adj" fmla="val 87444"/>
          </a:avLst>
        </a:prstGeom>
        <a:gradFill rotWithShape="0">
          <a:gsLst>
            <a:gs pos="0">
              <a:schemeClr val="accent5">
                <a:hueOff val="-1875290"/>
                <a:satOff val="7556"/>
                <a:lumOff val="3398"/>
                <a:alphaOff val="0"/>
                <a:shade val="51000"/>
                <a:satMod val="130000"/>
              </a:schemeClr>
            </a:gs>
            <a:gs pos="80000">
              <a:schemeClr val="accent5">
                <a:hueOff val="-1875290"/>
                <a:satOff val="7556"/>
                <a:lumOff val="3398"/>
                <a:alphaOff val="0"/>
                <a:shade val="93000"/>
                <a:satMod val="130000"/>
              </a:schemeClr>
            </a:gs>
            <a:gs pos="100000">
              <a:schemeClr val="accent5">
                <a:hueOff val="-1875290"/>
                <a:satOff val="7556"/>
                <a:lumOff val="33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TCJA</a:t>
          </a:r>
        </a:p>
      </dsp:txBody>
      <dsp:txXfrm>
        <a:off x="2457623" y="1040932"/>
        <a:ext cx="2366599" cy="1040932"/>
      </dsp:txXfrm>
    </dsp:sp>
    <dsp:sp modelId="{E47EB3C1-7228-48D0-8EAA-C7025D467561}">
      <dsp:nvSpPr>
        <dsp:cNvPr id="0" name=""/>
        <dsp:cNvSpPr/>
      </dsp:nvSpPr>
      <dsp:spPr>
        <a:xfrm>
          <a:off x="910230" y="2081864"/>
          <a:ext cx="5461384" cy="1040932"/>
        </a:xfrm>
        <a:prstGeom prst="trapezoid">
          <a:avLst>
            <a:gd name="adj" fmla="val 87444"/>
          </a:avLst>
        </a:prstGeom>
        <a:gradFill rotWithShape="0">
          <a:gsLst>
            <a:gs pos="0">
              <a:schemeClr val="accent5">
                <a:hueOff val="-3750580"/>
                <a:satOff val="15111"/>
                <a:lumOff val="6797"/>
                <a:alphaOff val="0"/>
                <a:shade val="51000"/>
                <a:satMod val="130000"/>
              </a:schemeClr>
            </a:gs>
            <a:gs pos="80000">
              <a:schemeClr val="accent5">
                <a:hueOff val="-3750580"/>
                <a:satOff val="15111"/>
                <a:lumOff val="6797"/>
                <a:alphaOff val="0"/>
                <a:shade val="93000"/>
                <a:satMod val="130000"/>
              </a:schemeClr>
            </a:gs>
            <a:gs pos="100000">
              <a:schemeClr val="accent5">
                <a:hueOff val="-3750580"/>
                <a:satOff val="15111"/>
                <a:lumOff val="67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CARES Act</a:t>
          </a:r>
        </a:p>
      </dsp:txBody>
      <dsp:txXfrm>
        <a:off x="1865973" y="2081864"/>
        <a:ext cx="3549899" cy="1040932"/>
      </dsp:txXfrm>
    </dsp:sp>
    <dsp:sp modelId="{7F06FD19-E749-4300-B659-80BBBFADD6D3}">
      <dsp:nvSpPr>
        <dsp:cNvPr id="0" name=""/>
        <dsp:cNvSpPr/>
      </dsp:nvSpPr>
      <dsp:spPr>
        <a:xfrm>
          <a:off x="0" y="3122796"/>
          <a:ext cx="7281846" cy="1040932"/>
        </a:xfrm>
        <a:prstGeom prst="trapezoid">
          <a:avLst>
            <a:gd name="adj" fmla="val 87444"/>
          </a:avLst>
        </a:prstGeom>
        <a:solidFill>
          <a:srgbClr val="00964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Cost Segregation</a:t>
          </a:r>
        </a:p>
      </dsp:txBody>
      <dsp:txXfrm>
        <a:off x="1274323" y="3122796"/>
        <a:ext cx="4733199" cy="10409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0.04724</cdr:x>
      <cdr:y>0.25951</cdr:y>
    </cdr:from>
    <cdr:to>
      <cdr:x>0.91889</cdr:x>
      <cdr:y>0.61442</cdr:y>
    </cdr:to>
    <cdr:cxnSp macro="">
      <cdr:nvCxnSpPr>
        <cdr:cNvPr id="3" name="Connector: Elbow 2">
          <a:extLst xmlns:a="http://schemas.openxmlformats.org/drawingml/2006/main">
            <a:ext uri="{FF2B5EF4-FFF2-40B4-BE49-F238E27FC236}">
              <a16:creationId xmlns:a16="http://schemas.microsoft.com/office/drawing/2014/main" id="{56FE7760-F6A4-459C-B18E-6DED032E158A}"/>
            </a:ext>
          </a:extLst>
        </cdr:cNvPr>
        <cdr:cNvCxnSpPr/>
      </cdr:nvCxnSpPr>
      <cdr:spPr>
        <a:xfrm xmlns:a="http://schemas.openxmlformats.org/drawingml/2006/main">
          <a:off x="299145" y="843126"/>
          <a:ext cx="5519389" cy="1153054"/>
        </a:xfrm>
        <a:prstGeom xmlns:a="http://schemas.openxmlformats.org/drawingml/2006/main" prst="bentConnector3">
          <a:avLst>
            <a:gd name="adj1" fmla="val -110"/>
          </a:avLst>
        </a:prstGeom>
        <a:ln xmlns:a="http://schemas.openxmlformats.org/drawingml/2006/main" w="19050">
          <a:solidFill>
            <a:srgbClr val="92D05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7007" cy="469950"/>
          </a:xfrm>
          <a:prstGeom prst="rect">
            <a:avLst/>
          </a:prstGeom>
        </p:spPr>
        <p:txBody>
          <a:bodyPr vert="horz" lIns="92452" tIns="46226" rIns="92452" bIns="46226" rtlCol="0"/>
          <a:lstStyle>
            <a:lvl1pPr algn="l">
              <a:defRPr sz="1200"/>
            </a:lvl1pPr>
          </a:lstStyle>
          <a:p>
            <a:endParaRPr lang="de-DE" dirty="0"/>
          </a:p>
        </p:txBody>
      </p:sp>
      <p:sp>
        <p:nvSpPr>
          <p:cNvPr id="3" name="Datumsplatzhalter 2"/>
          <p:cNvSpPr>
            <a:spLocks noGrp="1"/>
          </p:cNvSpPr>
          <p:nvPr>
            <p:ph type="dt" sz="quarter" idx="1"/>
          </p:nvPr>
        </p:nvSpPr>
        <p:spPr>
          <a:xfrm>
            <a:off x="4023779" y="0"/>
            <a:ext cx="3077007" cy="469950"/>
          </a:xfrm>
          <a:prstGeom prst="rect">
            <a:avLst/>
          </a:prstGeom>
        </p:spPr>
        <p:txBody>
          <a:bodyPr vert="horz" lIns="92452" tIns="46226" rIns="92452" bIns="46226" rtlCol="0"/>
          <a:lstStyle>
            <a:lvl1pPr algn="r">
              <a:defRPr sz="1200"/>
            </a:lvl1pPr>
          </a:lstStyle>
          <a:p>
            <a:fld id="{8450B8FC-714E-48A2-8E44-56D25F758704}" type="datetimeFigureOut">
              <a:rPr lang="de-DE" smtClean="0"/>
              <a:t>12.01.2022</a:t>
            </a:fld>
            <a:endParaRPr lang="de-DE" dirty="0"/>
          </a:p>
        </p:txBody>
      </p:sp>
      <p:sp>
        <p:nvSpPr>
          <p:cNvPr id="4" name="Fußzeilenplatzhalter 3"/>
          <p:cNvSpPr>
            <a:spLocks noGrp="1"/>
          </p:cNvSpPr>
          <p:nvPr>
            <p:ph type="ftr" sz="quarter" idx="2"/>
          </p:nvPr>
        </p:nvSpPr>
        <p:spPr>
          <a:xfrm>
            <a:off x="1" y="8918527"/>
            <a:ext cx="3077007" cy="469950"/>
          </a:xfrm>
          <a:prstGeom prst="rect">
            <a:avLst/>
          </a:prstGeom>
        </p:spPr>
        <p:txBody>
          <a:bodyPr vert="horz" lIns="92452" tIns="46226" rIns="92452" bIns="46226" rtlCol="0" anchor="b"/>
          <a:lstStyle>
            <a:lvl1pPr algn="l">
              <a:defRPr sz="1200"/>
            </a:lvl1pPr>
          </a:lstStyle>
          <a:p>
            <a:endParaRPr lang="de-DE" dirty="0"/>
          </a:p>
        </p:txBody>
      </p:sp>
      <p:sp>
        <p:nvSpPr>
          <p:cNvPr id="5" name="Foliennummernplatzhalter 4"/>
          <p:cNvSpPr>
            <a:spLocks noGrp="1"/>
          </p:cNvSpPr>
          <p:nvPr>
            <p:ph type="sldNum" sz="quarter" idx="3"/>
          </p:nvPr>
        </p:nvSpPr>
        <p:spPr>
          <a:xfrm>
            <a:off x="4023779" y="8918527"/>
            <a:ext cx="3077007" cy="469950"/>
          </a:xfrm>
          <a:prstGeom prst="rect">
            <a:avLst/>
          </a:prstGeom>
        </p:spPr>
        <p:txBody>
          <a:bodyPr vert="horz" lIns="92452" tIns="46226" rIns="92452" bIns="46226" rtlCol="0" anchor="b"/>
          <a:lstStyle>
            <a:lvl1pPr algn="r">
              <a:defRPr sz="1200"/>
            </a:lvl1pPr>
          </a:lstStyle>
          <a:p>
            <a:fld id="{37EA0638-1204-433B-84FC-523B5B170F5E}" type="slidenum">
              <a:rPr lang="de-DE" smtClean="0"/>
              <a:t>‹#›</a:t>
            </a:fld>
            <a:endParaRPr lang="de-DE" dirty="0"/>
          </a:p>
        </p:txBody>
      </p:sp>
    </p:spTree>
    <p:extLst>
      <p:ext uri="{BB962C8B-B14F-4D97-AF65-F5344CB8AC3E}">
        <p14:creationId xmlns:p14="http://schemas.microsoft.com/office/powerpoint/2010/main" val="196918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739" cy="469424"/>
          </a:xfrm>
          <a:prstGeom prst="rect">
            <a:avLst/>
          </a:prstGeom>
        </p:spPr>
        <p:txBody>
          <a:bodyPr vert="horz" lIns="92452" tIns="46226" rIns="92452" bIns="46226" rtlCol="0"/>
          <a:lstStyle>
            <a:lvl1pPr algn="l">
              <a:defRPr sz="1200"/>
            </a:lvl1pPr>
          </a:lstStyle>
          <a:p>
            <a:endParaRPr lang="de-DE" dirty="0"/>
          </a:p>
        </p:txBody>
      </p:sp>
      <p:sp>
        <p:nvSpPr>
          <p:cNvPr id="3" name="Datumsplatzhalter 2"/>
          <p:cNvSpPr>
            <a:spLocks noGrp="1"/>
          </p:cNvSpPr>
          <p:nvPr>
            <p:ph type="dt" idx="1"/>
          </p:nvPr>
        </p:nvSpPr>
        <p:spPr>
          <a:xfrm>
            <a:off x="4023094" y="0"/>
            <a:ext cx="3077739" cy="469424"/>
          </a:xfrm>
          <a:prstGeom prst="rect">
            <a:avLst/>
          </a:prstGeom>
        </p:spPr>
        <p:txBody>
          <a:bodyPr vert="horz" lIns="92452" tIns="46226" rIns="92452" bIns="46226" rtlCol="0"/>
          <a:lstStyle>
            <a:lvl1pPr algn="r">
              <a:defRPr sz="1200"/>
            </a:lvl1pPr>
          </a:lstStyle>
          <a:p>
            <a:fld id="{569C9874-DE1E-48CB-A603-4C70CD126593}" type="datetimeFigureOut">
              <a:rPr lang="de-DE" smtClean="0"/>
              <a:pPr/>
              <a:t>12.01.2022</a:t>
            </a:fld>
            <a:endParaRPr lang="de-DE" dirty="0"/>
          </a:p>
        </p:txBody>
      </p:sp>
      <p:sp>
        <p:nvSpPr>
          <p:cNvPr id="4" name="Folienbildplatzhalt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2452" tIns="46226" rIns="92452" bIns="46226" rtlCol="0" anchor="ctr"/>
          <a:lstStyle/>
          <a:p>
            <a:endParaRPr lang="de-DE" dirty="0"/>
          </a:p>
        </p:txBody>
      </p:sp>
      <p:sp>
        <p:nvSpPr>
          <p:cNvPr id="5" name="Notizenplatzhalter 4"/>
          <p:cNvSpPr>
            <a:spLocks noGrp="1"/>
          </p:cNvSpPr>
          <p:nvPr>
            <p:ph type="body" sz="quarter" idx="3"/>
          </p:nvPr>
        </p:nvSpPr>
        <p:spPr>
          <a:xfrm>
            <a:off x="710248" y="4459526"/>
            <a:ext cx="5681980" cy="4224814"/>
          </a:xfrm>
          <a:prstGeom prst="rect">
            <a:avLst/>
          </a:prstGeom>
        </p:spPr>
        <p:txBody>
          <a:bodyPr vert="horz" lIns="92452" tIns="46226" rIns="92452" bIns="4622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917421"/>
            <a:ext cx="3077739" cy="469424"/>
          </a:xfrm>
          <a:prstGeom prst="rect">
            <a:avLst/>
          </a:prstGeom>
        </p:spPr>
        <p:txBody>
          <a:bodyPr vert="horz" lIns="92452" tIns="46226" rIns="92452" bIns="46226" rtlCol="0" anchor="b"/>
          <a:lstStyle>
            <a:lvl1pPr algn="l">
              <a:defRPr sz="1200"/>
            </a:lvl1pPr>
          </a:lstStyle>
          <a:p>
            <a:endParaRPr lang="de-DE" dirty="0"/>
          </a:p>
        </p:txBody>
      </p:sp>
      <p:sp>
        <p:nvSpPr>
          <p:cNvPr id="7" name="Foliennummernplatzhalter 6"/>
          <p:cNvSpPr>
            <a:spLocks noGrp="1"/>
          </p:cNvSpPr>
          <p:nvPr>
            <p:ph type="sldNum" sz="quarter" idx="5"/>
          </p:nvPr>
        </p:nvSpPr>
        <p:spPr>
          <a:xfrm>
            <a:off x="4023094" y="8917421"/>
            <a:ext cx="3077739" cy="469424"/>
          </a:xfrm>
          <a:prstGeom prst="rect">
            <a:avLst/>
          </a:prstGeom>
        </p:spPr>
        <p:txBody>
          <a:bodyPr vert="horz" lIns="92452" tIns="46226" rIns="92452" bIns="46226" rtlCol="0" anchor="b"/>
          <a:lstStyle>
            <a:lvl1pPr algn="r">
              <a:defRPr sz="1200"/>
            </a:lvl1pPr>
          </a:lstStyle>
          <a:p>
            <a:fld id="{C14CEB38-DA38-4F43-AFB8-94FE45CA5866}" type="slidenum">
              <a:rPr lang="de-DE" smtClean="0"/>
              <a:pPr/>
              <a:t>‹#›</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Jerry Intro  -  Thank the Society -  and YOU </a:t>
            </a:r>
            <a:r>
              <a:rPr lang="en-US"/>
              <a:t>for ATTENDING   -   Blessed </a:t>
            </a:r>
            <a:r>
              <a:rPr lang="en-US" dirty="0"/>
              <a:t>to be here today </a:t>
            </a:r>
          </a:p>
          <a:p>
            <a:endParaRPr lang="en-US" dirty="0"/>
          </a:p>
        </p:txBody>
      </p:sp>
      <p:sp>
        <p:nvSpPr>
          <p:cNvPr id="4" name="Foliennummernplatzhalter 3"/>
          <p:cNvSpPr>
            <a:spLocks noGrp="1"/>
          </p:cNvSpPr>
          <p:nvPr>
            <p:ph type="sldNum" sz="quarter" idx="10"/>
          </p:nvPr>
        </p:nvSpPr>
        <p:spPr/>
        <p:txBody>
          <a:bodyPr/>
          <a:lstStyle/>
          <a:p>
            <a:fld id="{C14CEB38-DA38-4F43-AFB8-94FE45CA5866}" type="slidenum">
              <a:rPr lang="en-US" smtClean="0"/>
              <a:pPr/>
              <a:t>1</a:t>
            </a:fld>
            <a:endParaRPr lang="en-US" dirty="0"/>
          </a:p>
        </p:txBody>
      </p:sp>
    </p:spTree>
    <p:extLst>
      <p:ext uri="{BB962C8B-B14F-4D97-AF65-F5344CB8AC3E}">
        <p14:creationId xmlns:p14="http://schemas.microsoft.com/office/powerpoint/2010/main" val="7162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10</a:t>
            </a:fld>
            <a:endParaRPr lang="de-DE" dirty="0"/>
          </a:p>
        </p:txBody>
      </p:sp>
    </p:spTree>
    <p:extLst>
      <p:ext uri="{BB962C8B-B14F-4D97-AF65-F5344CB8AC3E}">
        <p14:creationId xmlns:p14="http://schemas.microsoft.com/office/powerpoint/2010/main" val="2790678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11</a:t>
            </a:fld>
            <a:endParaRPr lang="de-DE" dirty="0"/>
          </a:p>
        </p:txBody>
      </p:sp>
    </p:spTree>
    <p:extLst>
      <p:ext uri="{BB962C8B-B14F-4D97-AF65-F5344CB8AC3E}">
        <p14:creationId xmlns:p14="http://schemas.microsoft.com/office/powerpoint/2010/main" val="1181969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WArren</a:t>
            </a:r>
            <a:endParaRPr lang="en-US" dirty="0"/>
          </a:p>
        </p:txBody>
      </p:sp>
      <p:sp>
        <p:nvSpPr>
          <p:cNvPr id="4" name="Slide Number Placeholder 3"/>
          <p:cNvSpPr>
            <a:spLocks noGrp="1"/>
          </p:cNvSpPr>
          <p:nvPr>
            <p:ph type="sldNum" sz="quarter" idx="5"/>
          </p:nvPr>
        </p:nvSpPr>
        <p:spPr/>
        <p:txBody>
          <a:bodyPr/>
          <a:lstStyle/>
          <a:p>
            <a:fld id="{C14CEB38-DA38-4F43-AFB8-94FE45CA5866}" type="slidenum">
              <a:rPr lang="de-DE" smtClean="0"/>
              <a:pPr/>
              <a:t>12</a:t>
            </a:fld>
            <a:endParaRPr lang="de-DE" dirty="0"/>
          </a:p>
        </p:txBody>
      </p:sp>
    </p:spTree>
    <p:extLst>
      <p:ext uri="{BB962C8B-B14F-4D97-AF65-F5344CB8AC3E}">
        <p14:creationId xmlns:p14="http://schemas.microsoft.com/office/powerpoint/2010/main" val="130057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13</a:t>
            </a:fld>
            <a:endParaRPr lang="de-DE" dirty="0"/>
          </a:p>
        </p:txBody>
      </p:sp>
    </p:spTree>
    <p:extLst>
      <p:ext uri="{BB962C8B-B14F-4D97-AF65-F5344CB8AC3E}">
        <p14:creationId xmlns:p14="http://schemas.microsoft.com/office/powerpoint/2010/main" val="363572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73075" y="725488"/>
            <a:ext cx="6465888" cy="3636962"/>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Warren</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967" indent="-283448">
              <a:defRPr>
                <a:solidFill>
                  <a:schemeClr val="tx1"/>
                </a:solidFill>
                <a:latin typeface="Arial" charset="0"/>
              </a:defRPr>
            </a:lvl2pPr>
            <a:lvl3pPr marL="1133794" indent="-226760">
              <a:defRPr>
                <a:solidFill>
                  <a:schemeClr val="tx1"/>
                </a:solidFill>
                <a:latin typeface="Arial" charset="0"/>
              </a:defRPr>
            </a:lvl3pPr>
            <a:lvl4pPr marL="1587310" indent="-226760">
              <a:defRPr>
                <a:solidFill>
                  <a:schemeClr val="tx1"/>
                </a:solidFill>
                <a:latin typeface="Arial" charset="0"/>
              </a:defRPr>
            </a:lvl4pPr>
            <a:lvl5pPr marL="2040831" indent="-226760">
              <a:defRPr>
                <a:solidFill>
                  <a:schemeClr val="tx1"/>
                </a:solidFill>
                <a:latin typeface="Arial" charset="0"/>
              </a:defRPr>
            </a:lvl5pPr>
            <a:lvl6pPr marL="2494346" indent="-226760" eaLnBrk="0" fontAlgn="base" hangingPunct="0">
              <a:spcBef>
                <a:spcPct val="0"/>
              </a:spcBef>
              <a:spcAft>
                <a:spcPct val="0"/>
              </a:spcAft>
              <a:defRPr>
                <a:solidFill>
                  <a:schemeClr val="tx1"/>
                </a:solidFill>
                <a:latin typeface="Arial" charset="0"/>
              </a:defRPr>
            </a:lvl6pPr>
            <a:lvl7pPr marL="2947863" indent="-226760" eaLnBrk="0" fontAlgn="base" hangingPunct="0">
              <a:spcBef>
                <a:spcPct val="0"/>
              </a:spcBef>
              <a:spcAft>
                <a:spcPct val="0"/>
              </a:spcAft>
              <a:defRPr>
                <a:solidFill>
                  <a:schemeClr val="tx1"/>
                </a:solidFill>
                <a:latin typeface="Arial" charset="0"/>
              </a:defRPr>
            </a:lvl7pPr>
            <a:lvl8pPr marL="3401384" indent="-226760" eaLnBrk="0" fontAlgn="base" hangingPunct="0">
              <a:spcBef>
                <a:spcPct val="0"/>
              </a:spcBef>
              <a:spcAft>
                <a:spcPct val="0"/>
              </a:spcAft>
              <a:defRPr>
                <a:solidFill>
                  <a:schemeClr val="tx1"/>
                </a:solidFill>
                <a:latin typeface="Arial" charset="0"/>
              </a:defRPr>
            </a:lvl8pPr>
            <a:lvl9pPr marL="3854901" indent="-226760" eaLnBrk="0" fontAlgn="base" hangingPunct="0">
              <a:spcBef>
                <a:spcPct val="0"/>
              </a:spcBef>
              <a:spcAft>
                <a:spcPct val="0"/>
              </a:spcAft>
              <a:defRPr>
                <a:solidFill>
                  <a:schemeClr val="tx1"/>
                </a:solidFill>
                <a:latin typeface="Arial" charset="0"/>
              </a:defRPr>
            </a:lvl9pPr>
          </a:lstStyle>
          <a:p>
            <a:fld id="{7BA8F79E-FE1B-4FE6-A741-49197E4E65D8}" type="slidenum">
              <a:rPr lang="en-US" altLang="en-US"/>
              <a:pPr/>
              <a:t>14</a:t>
            </a:fld>
            <a:endParaRPr lang="en-US" altLang="en-US" dirty="0"/>
          </a:p>
        </p:txBody>
      </p:sp>
    </p:spTree>
    <p:extLst>
      <p:ext uri="{BB962C8B-B14F-4D97-AF65-F5344CB8AC3E}">
        <p14:creationId xmlns:p14="http://schemas.microsoft.com/office/powerpoint/2010/main" val="92628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15</a:t>
            </a:fld>
            <a:endParaRPr lang="de-DE" dirty="0"/>
          </a:p>
        </p:txBody>
      </p:sp>
    </p:spTree>
    <p:extLst>
      <p:ext uri="{BB962C8B-B14F-4D97-AF65-F5344CB8AC3E}">
        <p14:creationId xmlns:p14="http://schemas.microsoft.com/office/powerpoint/2010/main" val="308287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  TPRs  =  Tax Savings</a:t>
            </a:r>
          </a:p>
        </p:txBody>
      </p:sp>
      <p:sp>
        <p:nvSpPr>
          <p:cNvPr id="4" name="Slide Number Placeholder 3"/>
          <p:cNvSpPr>
            <a:spLocks noGrp="1"/>
          </p:cNvSpPr>
          <p:nvPr>
            <p:ph type="sldNum" sz="quarter" idx="5"/>
          </p:nvPr>
        </p:nvSpPr>
        <p:spPr/>
        <p:txBody>
          <a:bodyPr/>
          <a:lstStyle/>
          <a:p>
            <a:fld id="{C14CEB38-DA38-4F43-AFB8-94FE45CA5866}" type="slidenum">
              <a:rPr lang="de-DE" smtClean="0"/>
              <a:pPr/>
              <a:t>16</a:t>
            </a:fld>
            <a:endParaRPr lang="de-DE" dirty="0"/>
          </a:p>
        </p:txBody>
      </p:sp>
    </p:spTree>
    <p:extLst>
      <p:ext uri="{BB962C8B-B14F-4D97-AF65-F5344CB8AC3E}">
        <p14:creationId xmlns:p14="http://schemas.microsoft.com/office/powerpoint/2010/main" val="144260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  Let’s look at this example  </a:t>
            </a:r>
          </a:p>
        </p:txBody>
      </p:sp>
      <p:sp>
        <p:nvSpPr>
          <p:cNvPr id="4" name="Slide Number Placeholder 3"/>
          <p:cNvSpPr>
            <a:spLocks noGrp="1"/>
          </p:cNvSpPr>
          <p:nvPr>
            <p:ph type="sldNum" sz="quarter" idx="5"/>
          </p:nvPr>
        </p:nvSpPr>
        <p:spPr/>
        <p:txBody>
          <a:bodyPr/>
          <a:lstStyle/>
          <a:p>
            <a:fld id="{C14CEB38-DA38-4F43-AFB8-94FE45CA5866}" type="slidenum">
              <a:rPr lang="de-DE" smtClean="0"/>
              <a:pPr/>
              <a:t>17</a:t>
            </a:fld>
            <a:endParaRPr lang="de-DE" dirty="0"/>
          </a:p>
        </p:txBody>
      </p:sp>
    </p:spTree>
    <p:extLst>
      <p:ext uri="{BB962C8B-B14F-4D97-AF65-F5344CB8AC3E}">
        <p14:creationId xmlns:p14="http://schemas.microsoft.com/office/powerpoint/2010/main" val="2600847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  -  Warren has a lot more expertise in the nitty gritty of the laws</a:t>
            </a:r>
          </a:p>
        </p:txBody>
      </p:sp>
      <p:sp>
        <p:nvSpPr>
          <p:cNvPr id="4" name="Slide Number Placeholder 3"/>
          <p:cNvSpPr>
            <a:spLocks noGrp="1"/>
          </p:cNvSpPr>
          <p:nvPr>
            <p:ph type="sldNum" sz="quarter" idx="5"/>
          </p:nvPr>
        </p:nvSpPr>
        <p:spPr/>
        <p:txBody>
          <a:bodyPr/>
          <a:lstStyle/>
          <a:p>
            <a:fld id="{C14CEB38-DA38-4F43-AFB8-94FE45CA5866}" type="slidenum">
              <a:rPr lang="de-DE" smtClean="0"/>
              <a:pPr/>
              <a:t>18</a:t>
            </a:fld>
            <a:endParaRPr lang="de-DE" dirty="0"/>
          </a:p>
        </p:txBody>
      </p:sp>
    </p:spTree>
    <p:extLst>
      <p:ext uri="{BB962C8B-B14F-4D97-AF65-F5344CB8AC3E}">
        <p14:creationId xmlns:p14="http://schemas.microsoft.com/office/powerpoint/2010/main" val="1590592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19</a:t>
            </a:fld>
            <a:endParaRPr lang="de-DE" dirty="0"/>
          </a:p>
        </p:txBody>
      </p:sp>
    </p:spTree>
    <p:extLst>
      <p:ext uri="{BB962C8B-B14F-4D97-AF65-F5344CB8AC3E}">
        <p14:creationId xmlns:p14="http://schemas.microsoft.com/office/powerpoint/2010/main" val="13826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  -   Opportunity to work with PSTAP </a:t>
            </a:r>
          </a:p>
        </p:txBody>
      </p:sp>
      <p:sp>
        <p:nvSpPr>
          <p:cNvPr id="4" name="Slide Number Placeholder 3"/>
          <p:cNvSpPr>
            <a:spLocks noGrp="1"/>
          </p:cNvSpPr>
          <p:nvPr>
            <p:ph type="sldNum" sz="quarter" idx="10"/>
          </p:nvPr>
        </p:nvSpPr>
        <p:spPr/>
        <p:txBody>
          <a:bodyPr/>
          <a:lstStyle/>
          <a:p>
            <a:fld id="{C14CEB38-DA38-4F43-AFB8-94FE45CA5866}" type="slidenum">
              <a:rPr lang="de-DE" smtClean="0"/>
              <a:pPr/>
              <a:t>2</a:t>
            </a:fld>
            <a:endParaRPr lang="de-DE" dirty="0"/>
          </a:p>
        </p:txBody>
      </p:sp>
    </p:spTree>
    <p:extLst>
      <p:ext uri="{BB962C8B-B14F-4D97-AF65-F5344CB8AC3E}">
        <p14:creationId xmlns:p14="http://schemas.microsoft.com/office/powerpoint/2010/main" val="410166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20</a:t>
            </a:fld>
            <a:endParaRPr lang="de-DE" dirty="0"/>
          </a:p>
        </p:txBody>
      </p:sp>
    </p:spTree>
    <p:extLst>
      <p:ext uri="{BB962C8B-B14F-4D97-AF65-F5344CB8AC3E}">
        <p14:creationId xmlns:p14="http://schemas.microsoft.com/office/powerpoint/2010/main" val="1684648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21</a:t>
            </a:fld>
            <a:endParaRPr lang="de-DE" dirty="0"/>
          </a:p>
        </p:txBody>
      </p:sp>
    </p:spTree>
    <p:extLst>
      <p:ext uri="{BB962C8B-B14F-4D97-AF65-F5344CB8AC3E}">
        <p14:creationId xmlns:p14="http://schemas.microsoft.com/office/powerpoint/2010/main" val="345428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22</a:t>
            </a:fld>
            <a:endParaRPr lang="de-DE" dirty="0"/>
          </a:p>
        </p:txBody>
      </p:sp>
    </p:spTree>
    <p:extLst>
      <p:ext uri="{BB962C8B-B14F-4D97-AF65-F5344CB8AC3E}">
        <p14:creationId xmlns:p14="http://schemas.microsoft.com/office/powerpoint/2010/main" val="3781355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23</a:t>
            </a:fld>
            <a:endParaRPr lang="de-DE" dirty="0"/>
          </a:p>
        </p:txBody>
      </p:sp>
    </p:spTree>
    <p:extLst>
      <p:ext uri="{BB962C8B-B14F-4D97-AF65-F5344CB8AC3E}">
        <p14:creationId xmlns:p14="http://schemas.microsoft.com/office/powerpoint/2010/main" val="2840185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24</a:t>
            </a:fld>
            <a:endParaRPr lang="de-DE" dirty="0"/>
          </a:p>
        </p:txBody>
      </p:sp>
    </p:spTree>
    <p:extLst>
      <p:ext uri="{BB962C8B-B14F-4D97-AF65-F5344CB8AC3E}">
        <p14:creationId xmlns:p14="http://schemas.microsoft.com/office/powerpoint/2010/main" val="3419454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Warren</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02650" indent="-270249">
              <a:defRPr>
                <a:solidFill>
                  <a:schemeClr val="tx1"/>
                </a:solidFill>
                <a:latin typeface="Arial" charset="0"/>
              </a:defRPr>
            </a:lvl2pPr>
            <a:lvl3pPr marL="1080999" indent="-216200">
              <a:defRPr>
                <a:solidFill>
                  <a:schemeClr val="tx1"/>
                </a:solidFill>
                <a:latin typeface="Arial" charset="0"/>
              </a:defRPr>
            </a:lvl3pPr>
            <a:lvl4pPr marL="1513399" indent="-216200">
              <a:defRPr>
                <a:solidFill>
                  <a:schemeClr val="tx1"/>
                </a:solidFill>
                <a:latin typeface="Arial" charset="0"/>
              </a:defRPr>
            </a:lvl4pPr>
            <a:lvl5pPr marL="1945800" indent="-216200">
              <a:defRPr>
                <a:solidFill>
                  <a:schemeClr val="tx1"/>
                </a:solidFill>
                <a:latin typeface="Arial" charset="0"/>
              </a:defRPr>
            </a:lvl5pPr>
            <a:lvl6pPr marL="2378199" indent="-216200" eaLnBrk="0" fontAlgn="base" hangingPunct="0">
              <a:spcBef>
                <a:spcPct val="0"/>
              </a:spcBef>
              <a:spcAft>
                <a:spcPct val="0"/>
              </a:spcAft>
              <a:defRPr>
                <a:solidFill>
                  <a:schemeClr val="tx1"/>
                </a:solidFill>
                <a:latin typeface="Arial" charset="0"/>
              </a:defRPr>
            </a:lvl6pPr>
            <a:lvl7pPr marL="2810598" indent="-216200" eaLnBrk="0" fontAlgn="base" hangingPunct="0">
              <a:spcBef>
                <a:spcPct val="0"/>
              </a:spcBef>
              <a:spcAft>
                <a:spcPct val="0"/>
              </a:spcAft>
              <a:defRPr>
                <a:solidFill>
                  <a:schemeClr val="tx1"/>
                </a:solidFill>
                <a:latin typeface="Arial" charset="0"/>
              </a:defRPr>
            </a:lvl7pPr>
            <a:lvl8pPr marL="3242999" indent="-216200" eaLnBrk="0" fontAlgn="base" hangingPunct="0">
              <a:spcBef>
                <a:spcPct val="0"/>
              </a:spcBef>
              <a:spcAft>
                <a:spcPct val="0"/>
              </a:spcAft>
              <a:defRPr>
                <a:solidFill>
                  <a:schemeClr val="tx1"/>
                </a:solidFill>
                <a:latin typeface="Arial" charset="0"/>
              </a:defRPr>
            </a:lvl8pPr>
            <a:lvl9pPr marL="3675399" indent="-216200" eaLnBrk="0" fontAlgn="base" hangingPunct="0">
              <a:spcBef>
                <a:spcPct val="0"/>
              </a:spcBef>
              <a:spcAft>
                <a:spcPct val="0"/>
              </a:spcAft>
              <a:defRPr>
                <a:solidFill>
                  <a:schemeClr val="tx1"/>
                </a:solidFill>
                <a:latin typeface="Arial" charset="0"/>
              </a:defRPr>
            </a:lvl9pPr>
          </a:lstStyle>
          <a:p>
            <a:fld id="{7BA8F79E-FE1B-4FE6-A741-49197E4E65D8}" type="slidenum">
              <a:rPr lang="en-US" altLang="en-US"/>
              <a:pPr/>
              <a:t>25</a:t>
            </a:fld>
            <a:endParaRPr lang="en-US" altLang="en-US" dirty="0"/>
          </a:p>
        </p:txBody>
      </p:sp>
    </p:spTree>
    <p:extLst>
      <p:ext uri="{BB962C8B-B14F-4D97-AF65-F5344CB8AC3E}">
        <p14:creationId xmlns:p14="http://schemas.microsoft.com/office/powerpoint/2010/main" val="1976173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Jerry  -  Time VALUE of MONEY – A dollar today is worth more than in 15 years – If you won the lottery, ….</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02650" indent="-270249">
              <a:defRPr>
                <a:solidFill>
                  <a:schemeClr val="tx1"/>
                </a:solidFill>
                <a:latin typeface="Arial" charset="0"/>
              </a:defRPr>
            </a:lvl2pPr>
            <a:lvl3pPr marL="1080999" indent="-216200">
              <a:defRPr>
                <a:solidFill>
                  <a:schemeClr val="tx1"/>
                </a:solidFill>
                <a:latin typeface="Arial" charset="0"/>
              </a:defRPr>
            </a:lvl3pPr>
            <a:lvl4pPr marL="1513399" indent="-216200">
              <a:defRPr>
                <a:solidFill>
                  <a:schemeClr val="tx1"/>
                </a:solidFill>
                <a:latin typeface="Arial" charset="0"/>
              </a:defRPr>
            </a:lvl4pPr>
            <a:lvl5pPr marL="1945800" indent="-216200">
              <a:defRPr>
                <a:solidFill>
                  <a:schemeClr val="tx1"/>
                </a:solidFill>
                <a:latin typeface="Arial" charset="0"/>
              </a:defRPr>
            </a:lvl5pPr>
            <a:lvl6pPr marL="2378199" indent="-216200" eaLnBrk="0" fontAlgn="base" hangingPunct="0">
              <a:spcBef>
                <a:spcPct val="0"/>
              </a:spcBef>
              <a:spcAft>
                <a:spcPct val="0"/>
              </a:spcAft>
              <a:defRPr>
                <a:solidFill>
                  <a:schemeClr val="tx1"/>
                </a:solidFill>
                <a:latin typeface="Arial" charset="0"/>
              </a:defRPr>
            </a:lvl6pPr>
            <a:lvl7pPr marL="2810598" indent="-216200" eaLnBrk="0" fontAlgn="base" hangingPunct="0">
              <a:spcBef>
                <a:spcPct val="0"/>
              </a:spcBef>
              <a:spcAft>
                <a:spcPct val="0"/>
              </a:spcAft>
              <a:defRPr>
                <a:solidFill>
                  <a:schemeClr val="tx1"/>
                </a:solidFill>
                <a:latin typeface="Arial" charset="0"/>
              </a:defRPr>
            </a:lvl7pPr>
            <a:lvl8pPr marL="3242999" indent="-216200" eaLnBrk="0" fontAlgn="base" hangingPunct="0">
              <a:spcBef>
                <a:spcPct val="0"/>
              </a:spcBef>
              <a:spcAft>
                <a:spcPct val="0"/>
              </a:spcAft>
              <a:defRPr>
                <a:solidFill>
                  <a:schemeClr val="tx1"/>
                </a:solidFill>
                <a:latin typeface="Arial" charset="0"/>
              </a:defRPr>
            </a:lvl8pPr>
            <a:lvl9pPr marL="3675399" indent="-216200" eaLnBrk="0" fontAlgn="base" hangingPunct="0">
              <a:spcBef>
                <a:spcPct val="0"/>
              </a:spcBef>
              <a:spcAft>
                <a:spcPct val="0"/>
              </a:spcAft>
              <a:defRPr>
                <a:solidFill>
                  <a:schemeClr val="tx1"/>
                </a:solidFill>
                <a:latin typeface="Arial" charset="0"/>
              </a:defRPr>
            </a:lvl9pPr>
          </a:lstStyle>
          <a:p>
            <a:fld id="{7BA8F79E-FE1B-4FE6-A741-49197E4E65D8}" type="slidenum">
              <a:rPr lang="en-US" altLang="en-US"/>
              <a:pPr/>
              <a:t>26</a:t>
            </a:fld>
            <a:endParaRPr lang="en-US" altLang="en-US" dirty="0"/>
          </a:p>
        </p:txBody>
      </p:sp>
    </p:spTree>
    <p:extLst>
      <p:ext uri="{BB962C8B-B14F-4D97-AF65-F5344CB8AC3E}">
        <p14:creationId xmlns:p14="http://schemas.microsoft.com/office/powerpoint/2010/main" val="1587296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Jerry</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0609" indent="-273310">
              <a:defRPr>
                <a:solidFill>
                  <a:schemeClr val="tx1"/>
                </a:solidFill>
                <a:latin typeface="Arial" charset="0"/>
              </a:defRPr>
            </a:lvl2pPr>
            <a:lvl3pPr marL="1093244" indent="-218649">
              <a:defRPr>
                <a:solidFill>
                  <a:schemeClr val="tx1"/>
                </a:solidFill>
                <a:latin typeface="Arial" charset="0"/>
              </a:defRPr>
            </a:lvl3pPr>
            <a:lvl4pPr marL="1530541" indent="-218649">
              <a:defRPr>
                <a:solidFill>
                  <a:schemeClr val="tx1"/>
                </a:solidFill>
                <a:latin typeface="Arial" charset="0"/>
              </a:defRPr>
            </a:lvl4pPr>
            <a:lvl5pPr marL="1967840" indent="-218649">
              <a:defRPr>
                <a:solidFill>
                  <a:schemeClr val="tx1"/>
                </a:solidFill>
                <a:latin typeface="Arial" charset="0"/>
              </a:defRPr>
            </a:lvl5pPr>
            <a:lvl6pPr marL="2405136" indent="-218649" eaLnBrk="0" fontAlgn="base" hangingPunct="0">
              <a:spcBef>
                <a:spcPct val="0"/>
              </a:spcBef>
              <a:spcAft>
                <a:spcPct val="0"/>
              </a:spcAft>
              <a:defRPr>
                <a:solidFill>
                  <a:schemeClr val="tx1"/>
                </a:solidFill>
                <a:latin typeface="Arial" charset="0"/>
              </a:defRPr>
            </a:lvl6pPr>
            <a:lvl7pPr marL="2842434" indent="-218649" eaLnBrk="0" fontAlgn="base" hangingPunct="0">
              <a:spcBef>
                <a:spcPct val="0"/>
              </a:spcBef>
              <a:spcAft>
                <a:spcPct val="0"/>
              </a:spcAft>
              <a:defRPr>
                <a:solidFill>
                  <a:schemeClr val="tx1"/>
                </a:solidFill>
                <a:latin typeface="Arial" charset="0"/>
              </a:defRPr>
            </a:lvl7pPr>
            <a:lvl8pPr marL="3279732" indent="-218649" eaLnBrk="0" fontAlgn="base" hangingPunct="0">
              <a:spcBef>
                <a:spcPct val="0"/>
              </a:spcBef>
              <a:spcAft>
                <a:spcPct val="0"/>
              </a:spcAft>
              <a:defRPr>
                <a:solidFill>
                  <a:schemeClr val="tx1"/>
                </a:solidFill>
                <a:latin typeface="Arial" charset="0"/>
              </a:defRPr>
            </a:lvl8pPr>
            <a:lvl9pPr marL="3717030" indent="-218649" eaLnBrk="0" fontAlgn="base" hangingPunct="0">
              <a:spcBef>
                <a:spcPct val="0"/>
              </a:spcBef>
              <a:spcAft>
                <a:spcPct val="0"/>
              </a:spcAft>
              <a:defRPr>
                <a:solidFill>
                  <a:schemeClr val="tx1"/>
                </a:solidFill>
                <a:latin typeface="Arial" charset="0"/>
              </a:defRPr>
            </a:lvl9pPr>
          </a:lstStyle>
          <a:p>
            <a:fld id="{7BA8F79E-FE1B-4FE6-A741-49197E4E65D8}" type="slidenum">
              <a:rPr lang="en-US" altLang="en-US"/>
              <a:pPr/>
              <a:t>27</a:t>
            </a:fld>
            <a:endParaRPr lang="en-US" altLang="en-US" dirty="0"/>
          </a:p>
        </p:txBody>
      </p:sp>
    </p:spTree>
    <p:extLst>
      <p:ext uri="{BB962C8B-B14F-4D97-AF65-F5344CB8AC3E}">
        <p14:creationId xmlns:p14="http://schemas.microsoft.com/office/powerpoint/2010/main" val="880349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Jerry</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02650" indent="-270249">
              <a:defRPr>
                <a:solidFill>
                  <a:schemeClr val="tx1"/>
                </a:solidFill>
                <a:latin typeface="Arial" charset="0"/>
              </a:defRPr>
            </a:lvl2pPr>
            <a:lvl3pPr marL="1080999" indent="-216200">
              <a:defRPr>
                <a:solidFill>
                  <a:schemeClr val="tx1"/>
                </a:solidFill>
                <a:latin typeface="Arial" charset="0"/>
              </a:defRPr>
            </a:lvl3pPr>
            <a:lvl4pPr marL="1513399" indent="-216200">
              <a:defRPr>
                <a:solidFill>
                  <a:schemeClr val="tx1"/>
                </a:solidFill>
                <a:latin typeface="Arial" charset="0"/>
              </a:defRPr>
            </a:lvl4pPr>
            <a:lvl5pPr marL="1945800" indent="-216200">
              <a:defRPr>
                <a:solidFill>
                  <a:schemeClr val="tx1"/>
                </a:solidFill>
                <a:latin typeface="Arial" charset="0"/>
              </a:defRPr>
            </a:lvl5pPr>
            <a:lvl6pPr marL="2378199" indent="-216200" eaLnBrk="0" fontAlgn="base" hangingPunct="0">
              <a:spcBef>
                <a:spcPct val="0"/>
              </a:spcBef>
              <a:spcAft>
                <a:spcPct val="0"/>
              </a:spcAft>
              <a:defRPr>
                <a:solidFill>
                  <a:schemeClr val="tx1"/>
                </a:solidFill>
                <a:latin typeface="Arial" charset="0"/>
              </a:defRPr>
            </a:lvl6pPr>
            <a:lvl7pPr marL="2810598" indent="-216200" eaLnBrk="0" fontAlgn="base" hangingPunct="0">
              <a:spcBef>
                <a:spcPct val="0"/>
              </a:spcBef>
              <a:spcAft>
                <a:spcPct val="0"/>
              </a:spcAft>
              <a:defRPr>
                <a:solidFill>
                  <a:schemeClr val="tx1"/>
                </a:solidFill>
                <a:latin typeface="Arial" charset="0"/>
              </a:defRPr>
            </a:lvl7pPr>
            <a:lvl8pPr marL="3242999" indent="-216200" eaLnBrk="0" fontAlgn="base" hangingPunct="0">
              <a:spcBef>
                <a:spcPct val="0"/>
              </a:spcBef>
              <a:spcAft>
                <a:spcPct val="0"/>
              </a:spcAft>
              <a:defRPr>
                <a:solidFill>
                  <a:schemeClr val="tx1"/>
                </a:solidFill>
                <a:latin typeface="Arial" charset="0"/>
              </a:defRPr>
            </a:lvl8pPr>
            <a:lvl9pPr marL="3675399" indent="-216200" eaLnBrk="0" fontAlgn="base" hangingPunct="0">
              <a:spcBef>
                <a:spcPct val="0"/>
              </a:spcBef>
              <a:spcAft>
                <a:spcPct val="0"/>
              </a:spcAft>
              <a:defRPr>
                <a:solidFill>
                  <a:schemeClr val="tx1"/>
                </a:solidFill>
                <a:latin typeface="Arial" charset="0"/>
              </a:defRPr>
            </a:lvl9pPr>
          </a:lstStyle>
          <a:p>
            <a:fld id="{7BA8F79E-FE1B-4FE6-A741-49197E4E65D8}" type="slidenum">
              <a:rPr lang="en-US" altLang="en-US"/>
              <a:pPr/>
              <a:t>28</a:t>
            </a:fld>
            <a:endParaRPr lang="en-US" altLang="en-US" dirty="0"/>
          </a:p>
        </p:txBody>
      </p:sp>
    </p:spTree>
    <p:extLst>
      <p:ext uri="{BB962C8B-B14F-4D97-AF65-F5344CB8AC3E}">
        <p14:creationId xmlns:p14="http://schemas.microsoft.com/office/powerpoint/2010/main" val="2181862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a:t>
            </a:r>
          </a:p>
        </p:txBody>
      </p:sp>
      <p:sp>
        <p:nvSpPr>
          <p:cNvPr id="4" name="Slide Number Placeholder 3"/>
          <p:cNvSpPr>
            <a:spLocks noGrp="1"/>
          </p:cNvSpPr>
          <p:nvPr>
            <p:ph type="sldNum" sz="quarter" idx="5"/>
          </p:nvPr>
        </p:nvSpPr>
        <p:spPr/>
        <p:txBody>
          <a:bodyPr/>
          <a:lstStyle/>
          <a:p>
            <a:fld id="{C14CEB38-DA38-4F43-AFB8-94FE45CA5866}" type="slidenum">
              <a:rPr lang="de-DE" smtClean="0"/>
              <a:pPr/>
              <a:t>29</a:t>
            </a:fld>
            <a:endParaRPr lang="de-DE" dirty="0"/>
          </a:p>
        </p:txBody>
      </p:sp>
    </p:spTree>
    <p:extLst>
      <p:ext uri="{BB962C8B-B14F-4D97-AF65-F5344CB8AC3E}">
        <p14:creationId xmlns:p14="http://schemas.microsoft.com/office/powerpoint/2010/main" val="358074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a:t>
            </a:r>
          </a:p>
        </p:txBody>
      </p:sp>
      <p:sp>
        <p:nvSpPr>
          <p:cNvPr id="4" name="Slide Number Placeholder 3"/>
          <p:cNvSpPr>
            <a:spLocks noGrp="1"/>
          </p:cNvSpPr>
          <p:nvPr>
            <p:ph type="sldNum" sz="quarter" idx="10"/>
          </p:nvPr>
        </p:nvSpPr>
        <p:spPr/>
        <p:txBody>
          <a:bodyPr/>
          <a:lstStyle/>
          <a:p>
            <a:fld id="{C14CEB38-DA38-4F43-AFB8-94FE45CA5866}" type="slidenum">
              <a:rPr lang="de-DE" smtClean="0"/>
              <a:pPr/>
              <a:t>3</a:t>
            </a:fld>
            <a:endParaRPr lang="de-DE" dirty="0"/>
          </a:p>
        </p:txBody>
      </p:sp>
    </p:spTree>
    <p:extLst>
      <p:ext uri="{BB962C8B-B14F-4D97-AF65-F5344CB8AC3E}">
        <p14:creationId xmlns:p14="http://schemas.microsoft.com/office/powerpoint/2010/main" val="2612018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  -  CASH FOR TRASH   -  MUST BE IN-SERVICE in EARLIER YEAR before improvements are made</a:t>
            </a:r>
          </a:p>
        </p:txBody>
      </p:sp>
      <p:sp>
        <p:nvSpPr>
          <p:cNvPr id="4" name="Slide Number Placeholder 3"/>
          <p:cNvSpPr>
            <a:spLocks noGrp="1"/>
          </p:cNvSpPr>
          <p:nvPr>
            <p:ph type="sldNum" sz="quarter" idx="5"/>
          </p:nvPr>
        </p:nvSpPr>
        <p:spPr/>
        <p:txBody>
          <a:bodyPr/>
          <a:lstStyle/>
          <a:p>
            <a:fld id="{C14CEB38-DA38-4F43-AFB8-94FE45CA5866}" type="slidenum">
              <a:rPr lang="de-DE" smtClean="0"/>
              <a:pPr/>
              <a:t>30</a:t>
            </a:fld>
            <a:endParaRPr lang="de-DE" dirty="0"/>
          </a:p>
        </p:txBody>
      </p:sp>
    </p:spTree>
    <p:extLst>
      <p:ext uri="{BB962C8B-B14F-4D97-AF65-F5344CB8AC3E}">
        <p14:creationId xmlns:p14="http://schemas.microsoft.com/office/powerpoint/2010/main" val="1486367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Jerry</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02650" indent="-270249">
              <a:defRPr>
                <a:solidFill>
                  <a:schemeClr val="tx1"/>
                </a:solidFill>
                <a:latin typeface="Arial" charset="0"/>
              </a:defRPr>
            </a:lvl2pPr>
            <a:lvl3pPr marL="1080999" indent="-216200">
              <a:defRPr>
                <a:solidFill>
                  <a:schemeClr val="tx1"/>
                </a:solidFill>
                <a:latin typeface="Arial" charset="0"/>
              </a:defRPr>
            </a:lvl3pPr>
            <a:lvl4pPr marL="1513399" indent="-216200">
              <a:defRPr>
                <a:solidFill>
                  <a:schemeClr val="tx1"/>
                </a:solidFill>
                <a:latin typeface="Arial" charset="0"/>
              </a:defRPr>
            </a:lvl4pPr>
            <a:lvl5pPr marL="1945800" indent="-216200">
              <a:defRPr>
                <a:solidFill>
                  <a:schemeClr val="tx1"/>
                </a:solidFill>
                <a:latin typeface="Arial" charset="0"/>
              </a:defRPr>
            </a:lvl5pPr>
            <a:lvl6pPr marL="2378199" indent="-216200" eaLnBrk="0" fontAlgn="base" hangingPunct="0">
              <a:spcBef>
                <a:spcPct val="0"/>
              </a:spcBef>
              <a:spcAft>
                <a:spcPct val="0"/>
              </a:spcAft>
              <a:defRPr>
                <a:solidFill>
                  <a:schemeClr val="tx1"/>
                </a:solidFill>
                <a:latin typeface="Arial" charset="0"/>
              </a:defRPr>
            </a:lvl6pPr>
            <a:lvl7pPr marL="2810598" indent="-216200" eaLnBrk="0" fontAlgn="base" hangingPunct="0">
              <a:spcBef>
                <a:spcPct val="0"/>
              </a:spcBef>
              <a:spcAft>
                <a:spcPct val="0"/>
              </a:spcAft>
              <a:defRPr>
                <a:solidFill>
                  <a:schemeClr val="tx1"/>
                </a:solidFill>
                <a:latin typeface="Arial" charset="0"/>
              </a:defRPr>
            </a:lvl7pPr>
            <a:lvl8pPr marL="3242999" indent="-216200" eaLnBrk="0" fontAlgn="base" hangingPunct="0">
              <a:spcBef>
                <a:spcPct val="0"/>
              </a:spcBef>
              <a:spcAft>
                <a:spcPct val="0"/>
              </a:spcAft>
              <a:defRPr>
                <a:solidFill>
                  <a:schemeClr val="tx1"/>
                </a:solidFill>
                <a:latin typeface="Arial" charset="0"/>
              </a:defRPr>
            </a:lvl8pPr>
            <a:lvl9pPr marL="3675399" indent="-216200" eaLnBrk="0" fontAlgn="base" hangingPunct="0">
              <a:spcBef>
                <a:spcPct val="0"/>
              </a:spcBef>
              <a:spcAft>
                <a:spcPct val="0"/>
              </a:spcAft>
              <a:defRPr>
                <a:solidFill>
                  <a:schemeClr val="tx1"/>
                </a:solidFill>
                <a:latin typeface="Arial" charset="0"/>
              </a:defRPr>
            </a:lvl9pPr>
          </a:lstStyle>
          <a:p>
            <a:fld id="{7BA8F79E-FE1B-4FE6-A741-49197E4E65D8}" type="slidenum">
              <a:rPr lang="en-US" altLang="en-US"/>
              <a:pPr/>
              <a:t>31</a:t>
            </a:fld>
            <a:endParaRPr lang="en-US" altLang="en-US" dirty="0"/>
          </a:p>
        </p:txBody>
      </p:sp>
    </p:spTree>
    <p:extLst>
      <p:ext uri="{BB962C8B-B14F-4D97-AF65-F5344CB8AC3E}">
        <p14:creationId xmlns:p14="http://schemas.microsoft.com/office/powerpoint/2010/main" val="2219335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  -    Warren likes to say  - The combination of the TPRs, TCJA and CARES act create the “PERFECT STORM for tax savings.   </a:t>
            </a:r>
          </a:p>
        </p:txBody>
      </p:sp>
      <p:sp>
        <p:nvSpPr>
          <p:cNvPr id="4" name="Slide Number Placeholder 3"/>
          <p:cNvSpPr>
            <a:spLocks noGrp="1"/>
          </p:cNvSpPr>
          <p:nvPr>
            <p:ph type="sldNum" sz="quarter" idx="5"/>
          </p:nvPr>
        </p:nvSpPr>
        <p:spPr/>
        <p:txBody>
          <a:bodyPr/>
          <a:lstStyle/>
          <a:p>
            <a:fld id="{C14CEB38-DA38-4F43-AFB8-94FE45CA5866}" type="slidenum">
              <a:rPr lang="de-DE" smtClean="0"/>
              <a:pPr/>
              <a:t>32</a:t>
            </a:fld>
            <a:endParaRPr lang="de-DE" dirty="0"/>
          </a:p>
        </p:txBody>
      </p:sp>
    </p:spTree>
    <p:extLst>
      <p:ext uri="{BB962C8B-B14F-4D97-AF65-F5344CB8AC3E}">
        <p14:creationId xmlns:p14="http://schemas.microsoft.com/office/powerpoint/2010/main" val="4009842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  -    I’ll turn it back over Warren to tackle the 179 deduction and a few final comments </a:t>
            </a:r>
          </a:p>
        </p:txBody>
      </p:sp>
      <p:sp>
        <p:nvSpPr>
          <p:cNvPr id="4" name="Slide Number Placeholder 3"/>
          <p:cNvSpPr>
            <a:spLocks noGrp="1"/>
          </p:cNvSpPr>
          <p:nvPr>
            <p:ph type="sldNum" sz="quarter" idx="5"/>
          </p:nvPr>
        </p:nvSpPr>
        <p:spPr/>
        <p:txBody>
          <a:bodyPr/>
          <a:lstStyle/>
          <a:p>
            <a:fld id="{C14CEB38-DA38-4F43-AFB8-94FE45CA5866}" type="slidenum">
              <a:rPr lang="de-DE" smtClean="0"/>
              <a:pPr/>
              <a:t>33</a:t>
            </a:fld>
            <a:endParaRPr lang="de-DE" dirty="0"/>
          </a:p>
        </p:txBody>
      </p:sp>
    </p:spTree>
    <p:extLst>
      <p:ext uri="{BB962C8B-B14F-4D97-AF65-F5344CB8AC3E}">
        <p14:creationId xmlns:p14="http://schemas.microsoft.com/office/powerpoint/2010/main" val="439033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34</a:t>
            </a:fld>
            <a:endParaRPr lang="de-DE" dirty="0"/>
          </a:p>
        </p:txBody>
      </p:sp>
    </p:spTree>
    <p:extLst>
      <p:ext uri="{BB962C8B-B14F-4D97-AF65-F5344CB8AC3E}">
        <p14:creationId xmlns:p14="http://schemas.microsoft.com/office/powerpoint/2010/main" val="534867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35</a:t>
            </a:fld>
            <a:endParaRPr lang="de-DE" dirty="0"/>
          </a:p>
        </p:txBody>
      </p:sp>
    </p:spTree>
    <p:extLst>
      <p:ext uri="{BB962C8B-B14F-4D97-AF65-F5344CB8AC3E}">
        <p14:creationId xmlns:p14="http://schemas.microsoft.com/office/powerpoint/2010/main" val="2038978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a:p>
            <a:endParaRPr lang="en-US" dirty="0"/>
          </a:p>
        </p:txBody>
      </p:sp>
      <p:sp>
        <p:nvSpPr>
          <p:cNvPr id="4" name="Slide Number Placeholder 3"/>
          <p:cNvSpPr>
            <a:spLocks noGrp="1"/>
          </p:cNvSpPr>
          <p:nvPr>
            <p:ph type="sldNum" sz="quarter" idx="5"/>
          </p:nvPr>
        </p:nvSpPr>
        <p:spPr/>
        <p:txBody>
          <a:bodyPr/>
          <a:lstStyle/>
          <a:p>
            <a:fld id="{C14CEB38-DA38-4F43-AFB8-94FE45CA5866}" type="slidenum">
              <a:rPr lang="de-DE" smtClean="0"/>
              <a:pPr/>
              <a:t>36</a:t>
            </a:fld>
            <a:endParaRPr lang="de-DE" dirty="0"/>
          </a:p>
        </p:txBody>
      </p:sp>
    </p:spTree>
    <p:extLst>
      <p:ext uri="{BB962C8B-B14F-4D97-AF65-F5344CB8AC3E}">
        <p14:creationId xmlns:p14="http://schemas.microsoft.com/office/powerpoint/2010/main" val="836984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37</a:t>
            </a:fld>
            <a:endParaRPr lang="de-DE" dirty="0"/>
          </a:p>
        </p:txBody>
      </p:sp>
    </p:spTree>
    <p:extLst>
      <p:ext uri="{BB962C8B-B14F-4D97-AF65-F5344CB8AC3E}">
        <p14:creationId xmlns:p14="http://schemas.microsoft.com/office/powerpoint/2010/main" val="252878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38</a:t>
            </a:fld>
            <a:endParaRPr lang="de-DE" dirty="0"/>
          </a:p>
        </p:txBody>
      </p:sp>
    </p:spTree>
    <p:extLst>
      <p:ext uri="{BB962C8B-B14F-4D97-AF65-F5344CB8AC3E}">
        <p14:creationId xmlns:p14="http://schemas.microsoft.com/office/powerpoint/2010/main" val="4272322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39</a:t>
            </a:fld>
            <a:endParaRPr lang="de-DE" dirty="0"/>
          </a:p>
        </p:txBody>
      </p:sp>
    </p:spTree>
    <p:extLst>
      <p:ext uri="{BB962C8B-B14F-4D97-AF65-F5344CB8AC3E}">
        <p14:creationId xmlns:p14="http://schemas.microsoft.com/office/powerpoint/2010/main" val="188083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a:t>
            </a:r>
          </a:p>
        </p:txBody>
      </p:sp>
      <p:sp>
        <p:nvSpPr>
          <p:cNvPr id="4" name="Slide Number Placeholder 3"/>
          <p:cNvSpPr>
            <a:spLocks noGrp="1"/>
          </p:cNvSpPr>
          <p:nvPr>
            <p:ph type="sldNum" sz="quarter" idx="5"/>
          </p:nvPr>
        </p:nvSpPr>
        <p:spPr/>
        <p:txBody>
          <a:bodyPr/>
          <a:lstStyle/>
          <a:p>
            <a:fld id="{C14CEB38-DA38-4F43-AFB8-94FE45CA5866}" type="slidenum">
              <a:rPr lang="de-DE" smtClean="0"/>
              <a:pPr/>
              <a:t>4</a:t>
            </a:fld>
            <a:endParaRPr lang="de-DE" dirty="0"/>
          </a:p>
        </p:txBody>
      </p:sp>
    </p:spTree>
    <p:extLst>
      <p:ext uri="{BB962C8B-B14F-4D97-AF65-F5344CB8AC3E}">
        <p14:creationId xmlns:p14="http://schemas.microsoft.com/office/powerpoint/2010/main" val="2388985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a:t>
            </a:r>
          </a:p>
        </p:txBody>
      </p:sp>
      <p:sp>
        <p:nvSpPr>
          <p:cNvPr id="4" name="Slide Number Placeholder 3"/>
          <p:cNvSpPr>
            <a:spLocks noGrp="1"/>
          </p:cNvSpPr>
          <p:nvPr>
            <p:ph type="sldNum" sz="quarter" idx="5"/>
          </p:nvPr>
        </p:nvSpPr>
        <p:spPr/>
        <p:txBody>
          <a:bodyPr/>
          <a:lstStyle/>
          <a:p>
            <a:fld id="{C14CEB38-DA38-4F43-AFB8-94FE45CA5866}" type="slidenum">
              <a:rPr lang="de-DE" smtClean="0"/>
              <a:pPr/>
              <a:t>40</a:t>
            </a:fld>
            <a:endParaRPr lang="de-DE" dirty="0"/>
          </a:p>
        </p:txBody>
      </p:sp>
    </p:spTree>
    <p:extLst>
      <p:ext uri="{BB962C8B-B14F-4D97-AF65-F5344CB8AC3E}">
        <p14:creationId xmlns:p14="http://schemas.microsoft.com/office/powerpoint/2010/main" val="1136708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  -  A reputable Cost Seg Firm  can do THE SCRUBBING </a:t>
            </a:r>
          </a:p>
        </p:txBody>
      </p:sp>
      <p:sp>
        <p:nvSpPr>
          <p:cNvPr id="4" name="Slide Number Placeholder 3"/>
          <p:cNvSpPr>
            <a:spLocks noGrp="1"/>
          </p:cNvSpPr>
          <p:nvPr>
            <p:ph type="sldNum" sz="quarter" idx="5"/>
          </p:nvPr>
        </p:nvSpPr>
        <p:spPr/>
        <p:txBody>
          <a:bodyPr/>
          <a:lstStyle/>
          <a:p>
            <a:fld id="{C14CEB38-DA38-4F43-AFB8-94FE45CA5866}" type="slidenum">
              <a:rPr lang="de-DE" smtClean="0"/>
              <a:pPr/>
              <a:t>41</a:t>
            </a:fld>
            <a:endParaRPr lang="de-DE" dirty="0"/>
          </a:p>
        </p:txBody>
      </p:sp>
    </p:spTree>
    <p:extLst>
      <p:ext uri="{BB962C8B-B14F-4D97-AF65-F5344CB8AC3E}">
        <p14:creationId xmlns:p14="http://schemas.microsoft.com/office/powerpoint/2010/main" val="2973470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 Close out - Thank you again to the Society for the opportunity, to WARREN and to </a:t>
            </a:r>
            <a:r>
              <a:rPr lang="en-US"/>
              <a:t>YOU for </a:t>
            </a:r>
            <a:r>
              <a:rPr lang="en-US" dirty="0"/>
              <a:t>coming</a:t>
            </a:r>
          </a:p>
        </p:txBody>
      </p:sp>
      <p:sp>
        <p:nvSpPr>
          <p:cNvPr id="4" name="Slide Number Placeholder 3"/>
          <p:cNvSpPr>
            <a:spLocks noGrp="1"/>
          </p:cNvSpPr>
          <p:nvPr>
            <p:ph type="sldNum" sz="quarter" idx="5"/>
          </p:nvPr>
        </p:nvSpPr>
        <p:spPr/>
        <p:txBody>
          <a:bodyPr/>
          <a:lstStyle/>
          <a:p>
            <a:fld id="{C14CEB38-DA38-4F43-AFB8-94FE45CA5866}" type="slidenum">
              <a:rPr lang="de-DE" smtClean="0"/>
              <a:pPr/>
              <a:t>42</a:t>
            </a:fld>
            <a:endParaRPr lang="de-DE" dirty="0"/>
          </a:p>
        </p:txBody>
      </p:sp>
    </p:spTree>
    <p:extLst>
      <p:ext uri="{BB962C8B-B14F-4D97-AF65-F5344CB8AC3E}">
        <p14:creationId xmlns:p14="http://schemas.microsoft.com/office/powerpoint/2010/main" val="1936282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CEB38-DA38-4F43-AFB8-94FE45CA5866}" type="slidenum">
              <a:rPr lang="de-DE" smtClean="0"/>
              <a:pPr/>
              <a:t>43</a:t>
            </a:fld>
            <a:endParaRPr lang="de-DE" dirty="0"/>
          </a:p>
        </p:txBody>
      </p:sp>
    </p:spTree>
    <p:extLst>
      <p:ext uri="{BB962C8B-B14F-4D97-AF65-F5344CB8AC3E}">
        <p14:creationId xmlns:p14="http://schemas.microsoft.com/office/powerpoint/2010/main" val="427249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a:t>
            </a:r>
          </a:p>
        </p:txBody>
      </p:sp>
      <p:sp>
        <p:nvSpPr>
          <p:cNvPr id="4" name="Slide Number Placeholder 3"/>
          <p:cNvSpPr>
            <a:spLocks noGrp="1"/>
          </p:cNvSpPr>
          <p:nvPr>
            <p:ph type="sldNum" sz="quarter" idx="5"/>
          </p:nvPr>
        </p:nvSpPr>
        <p:spPr/>
        <p:txBody>
          <a:bodyPr/>
          <a:lstStyle/>
          <a:p>
            <a:fld id="{C14CEB38-DA38-4F43-AFB8-94FE45CA5866}" type="slidenum">
              <a:rPr lang="de-DE" smtClean="0"/>
              <a:pPr/>
              <a:t>5</a:t>
            </a:fld>
            <a:endParaRPr lang="de-DE" dirty="0"/>
          </a:p>
        </p:txBody>
      </p:sp>
    </p:spTree>
    <p:extLst>
      <p:ext uri="{BB962C8B-B14F-4D97-AF65-F5344CB8AC3E}">
        <p14:creationId xmlns:p14="http://schemas.microsoft.com/office/powerpoint/2010/main" val="335483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Jerry   -   Warren will discuss the ins-outs of some of the laws </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02650" indent="-270249">
              <a:defRPr>
                <a:solidFill>
                  <a:schemeClr val="tx1"/>
                </a:solidFill>
                <a:latin typeface="Arial" charset="0"/>
              </a:defRPr>
            </a:lvl2pPr>
            <a:lvl3pPr marL="1080999" indent="-216200">
              <a:defRPr>
                <a:solidFill>
                  <a:schemeClr val="tx1"/>
                </a:solidFill>
                <a:latin typeface="Arial" charset="0"/>
              </a:defRPr>
            </a:lvl3pPr>
            <a:lvl4pPr marL="1513399" indent="-216200">
              <a:defRPr>
                <a:solidFill>
                  <a:schemeClr val="tx1"/>
                </a:solidFill>
                <a:latin typeface="Arial" charset="0"/>
              </a:defRPr>
            </a:lvl4pPr>
            <a:lvl5pPr marL="1945800" indent="-216200">
              <a:defRPr>
                <a:solidFill>
                  <a:schemeClr val="tx1"/>
                </a:solidFill>
                <a:latin typeface="Arial" charset="0"/>
              </a:defRPr>
            </a:lvl5pPr>
            <a:lvl6pPr marL="2378199" indent="-216200" eaLnBrk="0" fontAlgn="base" hangingPunct="0">
              <a:spcBef>
                <a:spcPct val="0"/>
              </a:spcBef>
              <a:spcAft>
                <a:spcPct val="0"/>
              </a:spcAft>
              <a:defRPr>
                <a:solidFill>
                  <a:schemeClr val="tx1"/>
                </a:solidFill>
                <a:latin typeface="Arial" charset="0"/>
              </a:defRPr>
            </a:lvl6pPr>
            <a:lvl7pPr marL="2810598" indent="-216200" eaLnBrk="0" fontAlgn="base" hangingPunct="0">
              <a:spcBef>
                <a:spcPct val="0"/>
              </a:spcBef>
              <a:spcAft>
                <a:spcPct val="0"/>
              </a:spcAft>
              <a:defRPr>
                <a:solidFill>
                  <a:schemeClr val="tx1"/>
                </a:solidFill>
                <a:latin typeface="Arial" charset="0"/>
              </a:defRPr>
            </a:lvl7pPr>
            <a:lvl8pPr marL="3242999" indent="-216200" eaLnBrk="0" fontAlgn="base" hangingPunct="0">
              <a:spcBef>
                <a:spcPct val="0"/>
              </a:spcBef>
              <a:spcAft>
                <a:spcPct val="0"/>
              </a:spcAft>
              <a:defRPr>
                <a:solidFill>
                  <a:schemeClr val="tx1"/>
                </a:solidFill>
                <a:latin typeface="Arial" charset="0"/>
              </a:defRPr>
            </a:lvl8pPr>
            <a:lvl9pPr marL="3675399" indent="-216200" eaLnBrk="0" fontAlgn="base" hangingPunct="0">
              <a:spcBef>
                <a:spcPct val="0"/>
              </a:spcBef>
              <a:spcAft>
                <a:spcPct val="0"/>
              </a:spcAft>
              <a:defRPr>
                <a:solidFill>
                  <a:schemeClr val="tx1"/>
                </a:solidFill>
                <a:latin typeface="Arial" charset="0"/>
              </a:defRPr>
            </a:lvl9pPr>
          </a:lstStyle>
          <a:p>
            <a:fld id="{7BA8F79E-FE1B-4FE6-A741-49197E4E65D8}" type="slidenum">
              <a:rPr lang="en-US" altLang="en-US"/>
              <a:pPr/>
              <a:t>6</a:t>
            </a:fld>
            <a:endParaRPr lang="en-US" altLang="en-US" dirty="0"/>
          </a:p>
        </p:txBody>
      </p:sp>
    </p:spTree>
    <p:extLst>
      <p:ext uri="{BB962C8B-B14F-4D97-AF65-F5344CB8AC3E}">
        <p14:creationId xmlns:p14="http://schemas.microsoft.com/office/powerpoint/2010/main" val="2854450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7</a:t>
            </a:fld>
            <a:endParaRPr lang="de-DE" dirty="0"/>
          </a:p>
        </p:txBody>
      </p:sp>
    </p:spTree>
    <p:extLst>
      <p:ext uri="{BB962C8B-B14F-4D97-AF65-F5344CB8AC3E}">
        <p14:creationId xmlns:p14="http://schemas.microsoft.com/office/powerpoint/2010/main" val="265502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8</a:t>
            </a:fld>
            <a:endParaRPr lang="de-DE" dirty="0"/>
          </a:p>
        </p:txBody>
      </p:sp>
    </p:spTree>
    <p:extLst>
      <p:ext uri="{BB962C8B-B14F-4D97-AF65-F5344CB8AC3E}">
        <p14:creationId xmlns:p14="http://schemas.microsoft.com/office/powerpoint/2010/main" val="391014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a:t>
            </a:r>
          </a:p>
        </p:txBody>
      </p:sp>
      <p:sp>
        <p:nvSpPr>
          <p:cNvPr id="4" name="Slide Number Placeholder 3"/>
          <p:cNvSpPr>
            <a:spLocks noGrp="1"/>
          </p:cNvSpPr>
          <p:nvPr>
            <p:ph type="sldNum" sz="quarter" idx="5"/>
          </p:nvPr>
        </p:nvSpPr>
        <p:spPr/>
        <p:txBody>
          <a:bodyPr/>
          <a:lstStyle/>
          <a:p>
            <a:fld id="{C14CEB38-DA38-4F43-AFB8-94FE45CA5866}" type="slidenum">
              <a:rPr lang="de-DE" smtClean="0"/>
              <a:pPr/>
              <a:t>9</a:t>
            </a:fld>
            <a:endParaRPr lang="de-DE" dirty="0"/>
          </a:p>
        </p:txBody>
      </p:sp>
    </p:spTree>
    <p:extLst>
      <p:ext uri="{BB962C8B-B14F-4D97-AF65-F5344CB8AC3E}">
        <p14:creationId xmlns:p14="http://schemas.microsoft.com/office/powerpoint/2010/main" val="3915595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hteck 6"/>
          <p:cNvSpPr/>
          <p:nvPr userDrawn="1"/>
        </p:nvSpPr>
        <p:spPr bwMode="auto">
          <a:xfrm flipV="1">
            <a:off x="3" y="5780551"/>
            <a:ext cx="12190410" cy="1082481"/>
          </a:xfrm>
          <a:prstGeom prst="rect">
            <a:avLst/>
          </a:prstGeom>
          <a:solidFill>
            <a:srgbClr val="EAEAEA"/>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de-DE" dirty="0"/>
          </a:p>
        </p:txBody>
      </p:sp>
      <p:pic>
        <p:nvPicPr>
          <p:cNvPr id="10" name="Picture 9">
            <a:extLst>
              <a:ext uri="{FF2B5EF4-FFF2-40B4-BE49-F238E27FC236}">
                <a16:creationId xmlns:a16="http://schemas.microsoft.com/office/drawing/2014/main" id="{526BE2BA-5508-4347-9892-50D7F50CCDAC}"/>
              </a:ext>
            </a:extLst>
          </p:cNvPr>
          <p:cNvPicPr>
            <a:picLocks noChangeAspect="1"/>
          </p:cNvPicPr>
          <p:nvPr userDrawn="1"/>
        </p:nvPicPr>
        <p:blipFill rotWithShape="1">
          <a:blip r:embed="rId2"/>
          <a:srcRect l="8032" t="22922" r="7737" b="20660"/>
          <a:stretch/>
        </p:blipFill>
        <p:spPr>
          <a:xfrm>
            <a:off x="10266217" y="6134793"/>
            <a:ext cx="1762299" cy="590204"/>
          </a:xfrm>
          <a:prstGeom prst="rect">
            <a:avLst/>
          </a:prstGeom>
        </p:spPr>
      </p:pic>
      <p:sp>
        <p:nvSpPr>
          <p:cNvPr id="15" name="Rectangle 14">
            <a:extLst>
              <a:ext uri="{FF2B5EF4-FFF2-40B4-BE49-F238E27FC236}">
                <a16:creationId xmlns:a16="http://schemas.microsoft.com/office/drawing/2014/main" id="{BC06E7BB-F20F-4FBB-AABF-A5A8AC8E5CCC}"/>
              </a:ext>
            </a:extLst>
          </p:cNvPr>
          <p:cNvSpPr/>
          <p:nvPr userDrawn="1"/>
        </p:nvSpPr>
        <p:spPr>
          <a:xfrm>
            <a:off x="-8732" y="1228342"/>
            <a:ext cx="12199145" cy="3303689"/>
          </a:xfrm>
          <a:prstGeom prst="rect">
            <a:avLst/>
          </a:prstGeom>
          <a:solidFill>
            <a:srgbClr val="2754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FF7BC32B-E6BA-40BD-9911-E0D6F1722B33}"/>
              </a:ext>
            </a:extLst>
          </p:cNvPr>
          <p:cNvSpPr>
            <a:spLocks noGrp="1"/>
          </p:cNvSpPr>
          <p:nvPr>
            <p:ph type="body" sz="quarter" idx="10" hasCustomPrompt="1"/>
          </p:nvPr>
        </p:nvSpPr>
        <p:spPr>
          <a:xfrm>
            <a:off x="813" y="1256091"/>
            <a:ext cx="12172157" cy="1624096"/>
          </a:xfrm>
          <a:prstGeom prst="rect">
            <a:avLst/>
          </a:prstGeom>
        </p:spPr>
        <p:txBody>
          <a:bodyPr/>
          <a:lstStyle>
            <a:lvl1pPr marL="0" indent="0" algn="ctr">
              <a:spcAft>
                <a:spcPts val="0"/>
              </a:spcAft>
              <a:buNone/>
              <a:defRPr sz="60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pPr lvl="0"/>
            <a:r>
              <a:rPr lang="en-US" dirty="0"/>
              <a:t>Presentation Title</a:t>
            </a:r>
          </a:p>
          <a:p>
            <a:pPr lvl="0"/>
            <a:endParaRPr lang="en-US" dirty="0"/>
          </a:p>
        </p:txBody>
      </p:sp>
      <p:sp>
        <p:nvSpPr>
          <p:cNvPr id="16" name="Text Placeholder 2">
            <a:extLst>
              <a:ext uri="{FF2B5EF4-FFF2-40B4-BE49-F238E27FC236}">
                <a16:creationId xmlns:a16="http://schemas.microsoft.com/office/drawing/2014/main" id="{B41803C6-53F4-4D79-842C-B99334A395C1}"/>
              </a:ext>
            </a:extLst>
          </p:cNvPr>
          <p:cNvSpPr>
            <a:spLocks noGrp="1"/>
          </p:cNvSpPr>
          <p:nvPr>
            <p:ph type="body" sz="quarter" idx="11" hasCustomPrompt="1"/>
          </p:nvPr>
        </p:nvSpPr>
        <p:spPr>
          <a:xfrm>
            <a:off x="-2" y="3057067"/>
            <a:ext cx="12172157" cy="1293121"/>
          </a:xfrm>
          <a:prstGeom prst="rect">
            <a:avLst/>
          </a:prstGeom>
        </p:spPr>
        <p:txBody>
          <a:bodyPr/>
          <a:lstStyle>
            <a:lvl1pPr marL="0" indent="0" algn="ctr">
              <a:buNone/>
              <a:defRPr sz="40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pPr lvl="0"/>
            <a:r>
              <a:rPr lang="en-US" dirty="0"/>
              <a:t>Presentation Subtitle</a:t>
            </a:r>
          </a:p>
        </p:txBody>
      </p:sp>
    </p:spTree>
    <p:extLst>
      <p:ext uri="{BB962C8B-B14F-4D97-AF65-F5344CB8AC3E}">
        <p14:creationId xmlns:p14="http://schemas.microsoft.com/office/powerpoint/2010/main" val="414980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8629DD-165E-45B5-82E3-71FCC9E017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73" r="37108"/>
          <a:stretch/>
        </p:blipFill>
        <p:spPr>
          <a:xfrm>
            <a:off x="1" y="0"/>
            <a:ext cx="9571290" cy="6858000"/>
          </a:xfrm>
          <a:prstGeom prst="rect">
            <a:avLst/>
          </a:prstGeom>
        </p:spPr>
      </p:pic>
      <p:sp>
        <p:nvSpPr>
          <p:cNvPr id="4" name="Rectangle 5">
            <a:extLst>
              <a:ext uri="{FF2B5EF4-FFF2-40B4-BE49-F238E27FC236}">
                <a16:creationId xmlns:a16="http://schemas.microsoft.com/office/drawing/2014/main" id="{E97730F8-689F-448C-9384-C9090633D517}"/>
              </a:ext>
            </a:extLst>
          </p:cNvPr>
          <p:cNvSpPr>
            <a:spLocks noChangeArrowheads="1"/>
          </p:cNvSpPr>
          <p:nvPr userDrawn="1"/>
        </p:nvSpPr>
        <p:spPr bwMode="gray">
          <a:xfrm>
            <a:off x="-1" y="-7450"/>
            <a:ext cx="12190411" cy="6865450"/>
          </a:xfrm>
          <a:prstGeom prst="rect">
            <a:avLst/>
          </a:prstGeom>
          <a:solidFill>
            <a:schemeClr val="bg2">
              <a:lumMod val="65000"/>
              <a:alpha val="40000"/>
            </a:schemeClr>
          </a:solidFill>
          <a:ln w="12700">
            <a:noFill/>
            <a:miter lim="800000"/>
            <a:headEnd/>
            <a:tailEnd/>
          </a:ln>
          <a:effectLst/>
        </p:spPr>
        <p:txBody>
          <a:bodyPr lIns="107986" tIns="107986" rIns="143981" bIns="71991"/>
          <a:lstStyle/>
          <a:p>
            <a:pPr marL="190481" indent="-190481">
              <a:lnSpc>
                <a:spcPct val="95000"/>
              </a:lnSpc>
              <a:spcAft>
                <a:spcPts val="800"/>
              </a:spcAft>
              <a:buClr>
                <a:srgbClr val="969696"/>
              </a:buClr>
              <a:buFont typeface="Wingdings" pitchFamily="2" charset="2"/>
              <a:buChar char="§"/>
              <a:defRPr/>
            </a:pPr>
            <a:endParaRPr lang="en-US" dirty="0">
              <a:solidFill>
                <a:srgbClr val="000000"/>
              </a:solidFill>
              <a:cs typeface="Arial" charset="0"/>
            </a:endParaRPr>
          </a:p>
        </p:txBody>
      </p:sp>
      <p:cxnSp>
        <p:nvCxnSpPr>
          <p:cNvPr id="7" name="Gerade Verbindung 19">
            <a:extLst>
              <a:ext uri="{FF2B5EF4-FFF2-40B4-BE49-F238E27FC236}">
                <a16:creationId xmlns:a16="http://schemas.microsoft.com/office/drawing/2014/main" id="{6C36A7C2-6858-44CB-8D18-970E1DA5BD48}"/>
              </a:ext>
            </a:extLst>
          </p:cNvPr>
          <p:cNvCxnSpPr/>
          <p:nvPr/>
        </p:nvCxnSpPr>
        <p:spPr bwMode="gray">
          <a:xfrm>
            <a:off x="8405455" y="362925"/>
            <a:ext cx="0" cy="240415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B8F3F3B4-DB1B-4937-A91F-CB1621780763}"/>
              </a:ext>
            </a:extLst>
          </p:cNvPr>
          <p:cNvSpPr>
            <a:spLocks noGrp="1"/>
          </p:cNvSpPr>
          <p:nvPr>
            <p:ph type="body" sz="quarter" idx="10" hasCustomPrompt="1"/>
          </p:nvPr>
        </p:nvSpPr>
        <p:spPr>
          <a:xfrm>
            <a:off x="2224026" y="1589939"/>
            <a:ext cx="2231595" cy="1077218"/>
          </a:xfrm>
          <a:prstGeom prst="rect">
            <a:avLst/>
          </a:prstGeom>
        </p:spPr>
        <p:txBody>
          <a:bodyPr/>
          <a:lstStyle>
            <a:lvl1pPr marL="0" indent="0">
              <a:buNone/>
              <a:defRPr sz="2800"/>
            </a:lvl1pPr>
          </a:lstStyle>
          <a:p>
            <a:pPr algn="ctr"/>
            <a:r>
              <a:rPr lang="en-US" sz="2400" dirty="0">
                <a:solidFill>
                  <a:schemeClr val="accent1">
                    <a:lumMod val="50000"/>
                  </a:schemeClr>
                </a:solidFill>
                <a:latin typeface="Segoe Script" panose="020B0504020000000003" pitchFamily="34" charset="0"/>
              </a:rPr>
              <a:t>Good Morning</a:t>
            </a:r>
          </a:p>
        </p:txBody>
      </p:sp>
      <p:sp>
        <p:nvSpPr>
          <p:cNvPr id="13" name="Text Placeholder 12">
            <a:extLst>
              <a:ext uri="{FF2B5EF4-FFF2-40B4-BE49-F238E27FC236}">
                <a16:creationId xmlns:a16="http://schemas.microsoft.com/office/drawing/2014/main" id="{722642E0-70B4-4AA6-88DA-94F5483906C9}"/>
              </a:ext>
            </a:extLst>
          </p:cNvPr>
          <p:cNvSpPr>
            <a:spLocks noGrp="1"/>
          </p:cNvSpPr>
          <p:nvPr>
            <p:ph type="body" sz="quarter" idx="11" hasCustomPrompt="1"/>
          </p:nvPr>
        </p:nvSpPr>
        <p:spPr>
          <a:xfrm>
            <a:off x="8405455" y="470994"/>
            <a:ext cx="2778937" cy="480957"/>
          </a:xfrm>
          <a:prstGeom prst="rect">
            <a:avLst/>
          </a:prstGeom>
        </p:spPr>
        <p:txBody>
          <a:bodyPr/>
          <a:lstStyle>
            <a:lvl1pPr marL="0" indent="0">
              <a:buNone/>
              <a:defRPr lang="en-US" sz="3200" b="1" kern="1200" dirty="0" smtClean="0">
                <a:solidFill>
                  <a:schemeClr val="accent1">
                    <a:lumMod val="50000"/>
                  </a:schemeClr>
                </a:solidFill>
                <a:latin typeface="+mn-lt"/>
                <a:ea typeface="+mn-ea"/>
                <a:cs typeface="+mn-cs"/>
              </a:defRPr>
            </a:lvl1pPr>
          </a:lstStyle>
          <a:p>
            <a:pPr lvl="0"/>
            <a:r>
              <a:rPr lang="en-US" dirty="0"/>
              <a:t>Rep Name</a:t>
            </a:r>
          </a:p>
        </p:txBody>
      </p:sp>
      <p:sp>
        <p:nvSpPr>
          <p:cNvPr id="17" name="Text Placeholder 16">
            <a:extLst>
              <a:ext uri="{FF2B5EF4-FFF2-40B4-BE49-F238E27FC236}">
                <a16:creationId xmlns:a16="http://schemas.microsoft.com/office/drawing/2014/main" id="{FE2EA217-744C-4836-A66A-65F4D49793E2}"/>
              </a:ext>
            </a:extLst>
          </p:cNvPr>
          <p:cNvSpPr>
            <a:spLocks noGrp="1"/>
          </p:cNvSpPr>
          <p:nvPr>
            <p:ph type="body" sz="quarter" idx="12" hasCustomPrompt="1"/>
          </p:nvPr>
        </p:nvSpPr>
        <p:spPr>
          <a:xfrm>
            <a:off x="8405455" y="948643"/>
            <a:ext cx="3312938" cy="406047"/>
          </a:xfrm>
          <a:prstGeom prst="rect">
            <a:avLst/>
          </a:prstGeom>
        </p:spPr>
        <p:txBody>
          <a:bodyPr/>
          <a:lstStyle>
            <a:lvl1pPr marL="0" indent="0">
              <a:buNone/>
              <a:defRPr lang="en-US" sz="1900" b="1" kern="1200" dirty="0">
                <a:solidFill>
                  <a:schemeClr val="accent1">
                    <a:lumMod val="50000"/>
                  </a:schemeClr>
                </a:solidFill>
                <a:latin typeface="+mn-lt"/>
                <a:ea typeface="+mn-ea"/>
                <a:cs typeface="+mn-cs"/>
              </a:defRPr>
            </a:lvl1pPr>
          </a:lstStyle>
          <a:p>
            <a:pPr marL="0" lvl="0" algn="l" defTabSz="914309" rtl="0" eaLnBrk="0" latinLnBrk="0" hangingPunct="0">
              <a:lnSpc>
                <a:spcPct val="90000"/>
              </a:lnSpc>
            </a:pPr>
            <a:r>
              <a:rPr lang="en-US" dirty="0"/>
              <a:t>Title</a:t>
            </a:r>
          </a:p>
        </p:txBody>
      </p:sp>
      <p:sp>
        <p:nvSpPr>
          <p:cNvPr id="20" name="Text Placeholder 16">
            <a:extLst>
              <a:ext uri="{FF2B5EF4-FFF2-40B4-BE49-F238E27FC236}">
                <a16:creationId xmlns:a16="http://schemas.microsoft.com/office/drawing/2014/main" id="{47E23E6F-04EB-454A-AEC0-EE1794EEDE73}"/>
              </a:ext>
            </a:extLst>
          </p:cNvPr>
          <p:cNvSpPr>
            <a:spLocks noGrp="1"/>
          </p:cNvSpPr>
          <p:nvPr>
            <p:ph type="body" sz="quarter" idx="14" hasCustomPrompt="1"/>
          </p:nvPr>
        </p:nvSpPr>
        <p:spPr>
          <a:xfrm>
            <a:off x="8405454" y="2132111"/>
            <a:ext cx="3312938" cy="630627"/>
          </a:xfrm>
          <a:prstGeom prst="rect">
            <a:avLst/>
          </a:prstGeom>
        </p:spPr>
        <p:txBody>
          <a:bodyPr/>
          <a:lstStyle>
            <a:lvl1pPr marL="0" indent="0">
              <a:lnSpc>
                <a:spcPct val="100000"/>
              </a:lnSpc>
              <a:spcAft>
                <a:spcPts val="0"/>
              </a:spcAft>
              <a:buNone/>
              <a:defRPr lang="en-US" sz="1600" b="1" kern="1200" dirty="0">
                <a:solidFill>
                  <a:schemeClr val="accent1">
                    <a:lumMod val="50000"/>
                  </a:schemeClr>
                </a:solidFill>
                <a:latin typeface="+mn-lt"/>
                <a:ea typeface="+mn-ea"/>
                <a:cs typeface="+mn-cs"/>
              </a:defRPr>
            </a:lvl1pPr>
          </a:lstStyle>
          <a:p>
            <a:pPr marL="0" lvl="0" algn="l" defTabSz="914309" rtl="0" eaLnBrk="0" latinLnBrk="0" hangingPunct="0">
              <a:lnSpc>
                <a:spcPct val="90000"/>
              </a:lnSpc>
            </a:pPr>
            <a:r>
              <a:rPr lang="en-US" dirty="0"/>
              <a:t>555.555.5555</a:t>
            </a:r>
          </a:p>
          <a:p>
            <a:pPr marL="0" lvl="0" algn="l" defTabSz="914309" rtl="0" eaLnBrk="0" latinLnBrk="0" hangingPunct="0">
              <a:lnSpc>
                <a:spcPct val="90000"/>
              </a:lnSpc>
            </a:pPr>
            <a:r>
              <a:rPr lang="en-US" dirty="0"/>
              <a:t>name@costsegregationservices.com</a:t>
            </a:r>
          </a:p>
        </p:txBody>
      </p:sp>
      <p:sp>
        <p:nvSpPr>
          <p:cNvPr id="2" name="TextBox 1">
            <a:extLst>
              <a:ext uri="{FF2B5EF4-FFF2-40B4-BE49-F238E27FC236}">
                <a16:creationId xmlns:a16="http://schemas.microsoft.com/office/drawing/2014/main" id="{61994D8E-6C94-4823-B54B-A5FF96423129}"/>
              </a:ext>
            </a:extLst>
          </p:cNvPr>
          <p:cNvSpPr txBox="1"/>
          <p:nvPr userDrawn="1"/>
        </p:nvSpPr>
        <p:spPr>
          <a:xfrm>
            <a:off x="7198822" y="3815542"/>
            <a:ext cx="3640972" cy="275381"/>
          </a:xfrm>
          <a:prstGeom prst="rect">
            <a:avLst/>
          </a:prstGeom>
        </p:spPr>
        <p:txBody>
          <a:bodyPr wrap="square" rtlCol="0">
            <a:normAutofit fontScale="62500" lnSpcReduction="20000"/>
          </a:bodyPr>
          <a:lstStyle/>
          <a:p>
            <a:pPr marL="0" indent="0" algn="l" defTabSz="914400" rtl="0" eaLnBrk="1" latinLnBrk="0" hangingPunct="1">
              <a:spcBef>
                <a:spcPts val="0"/>
              </a:spcBef>
              <a:spcAft>
                <a:spcPts val="1000"/>
              </a:spcAft>
              <a:buFont typeface="Wingdings" panose="05000000000000000000" pitchFamily="2" charset="2"/>
              <a:buNone/>
            </a:pPr>
            <a:endParaRPr lang="en-US" sz="2200" kern="1200" noProof="1">
              <a:solidFill>
                <a:schemeClr val="bg1">
                  <a:lumMod val="50000"/>
                </a:schemeClr>
              </a:solidFill>
              <a:latin typeface="Calibri Light" panose="020F0302020204030204" pitchFamily="34" charset="0"/>
              <a:ea typeface="+mn-ea"/>
              <a:cs typeface="+mn-cs"/>
            </a:endParaRPr>
          </a:p>
        </p:txBody>
      </p:sp>
      <p:sp>
        <p:nvSpPr>
          <p:cNvPr id="5" name="TextBox 4">
            <a:extLst>
              <a:ext uri="{FF2B5EF4-FFF2-40B4-BE49-F238E27FC236}">
                <a16:creationId xmlns:a16="http://schemas.microsoft.com/office/drawing/2014/main" id="{11C37237-F940-4451-9008-7205289BCF0B}"/>
              </a:ext>
            </a:extLst>
          </p:cNvPr>
          <p:cNvSpPr txBox="1"/>
          <p:nvPr userDrawn="1"/>
        </p:nvSpPr>
        <p:spPr>
          <a:xfrm>
            <a:off x="5320144" y="4197927"/>
            <a:ext cx="4738255" cy="773084"/>
          </a:xfrm>
          <a:prstGeom prst="rect">
            <a:avLst/>
          </a:prstGeom>
        </p:spPr>
        <p:txBody>
          <a:bodyPr wrap="square" rtlCol="0">
            <a:normAutofit/>
          </a:bodyPr>
          <a:lstStyle/>
          <a:p>
            <a:pPr marL="0" indent="0" algn="l" defTabSz="914400" rtl="0" eaLnBrk="1" latinLnBrk="0" hangingPunct="1">
              <a:spcBef>
                <a:spcPts val="0"/>
              </a:spcBef>
              <a:spcAft>
                <a:spcPts val="1000"/>
              </a:spcAft>
              <a:buFont typeface="Wingdings" panose="05000000000000000000" pitchFamily="2" charset="2"/>
              <a:buNone/>
            </a:pPr>
            <a:endParaRPr lang="en-US" sz="2200" kern="1200" noProof="1">
              <a:solidFill>
                <a:schemeClr val="bg1">
                  <a:lumMod val="50000"/>
                </a:schemeClr>
              </a:solidFill>
              <a:latin typeface="Calibri Light" panose="020F0302020204030204" pitchFamily="34" charset="0"/>
              <a:ea typeface="+mn-ea"/>
              <a:cs typeface="+mn-cs"/>
            </a:endParaRPr>
          </a:p>
        </p:txBody>
      </p:sp>
      <p:sp>
        <p:nvSpPr>
          <p:cNvPr id="6" name="Rectangle 5">
            <a:extLst>
              <a:ext uri="{FF2B5EF4-FFF2-40B4-BE49-F238E27FC236}">
                <a16:creationId xmlns:a16="http://schemas.microsoft.com/office/drawing/2014/main" id="{1D6424A2-A736-43B0-B4C7-B54116047886}"/>
              </a:ext>
            </a:extLst>
          </p:cNvPr>
          <p:cNvSpPr/>
          <p:nvPr userDrawn="1"/>
        </p:nvSpPr>
        <p:spPr>
          <a:xfrm>
            <a:off x="8346488" y="1772904"/>
            <a:ext cx="3848939" cy="355482"/>
          </a:xfrm>
          <a:prstGeom prst="rect">
            <a:avLst/>
          </a:prstGeom>
        </p:spPr>
        <p:txBody>
          <a:bodyPr wrap="none">
            <a:spAutoFit/>
          </a:bodyPr>
          <a:lstStyle/>
          <a:p>
            <a:pPr marL="0" lvl="0" algn="l" defTabSz="914309" rtl="0" eaLnBrk="0" latinLnBrk="0" hangingPunct="0">
              <a:lnSpc>
                <a:spcPct val="90000"/>
              </a:lnSpc>
            </a:pPr>
            <a:r>
              <a:rPr lang="en-US" sz="1900" b="1" kern="1200" dirty="0">
                <a:solidFill>
                  <a:schemeClr val="accent1">
                    <a:lumMod val="50000"/>
                  </a:schemeClr>
                </a:solidFill>
                <a:latin typeface="+mn-lt"/>
                <a:ea typeface="+mn-ea"/>
                <a:cs typeface="+mn-cs"/>
              </a:rPr>
              <a:t>CSSI - Cost Segregation Services, Inc.</a:t>
            </a:r>
          </a:p>
        </p:txBody>
      </p:sp>
    </p:spTree>
    <p:extLst>
      <p:ext uri="{BB962C8B-B14F-4D97-AF65-F5344CB8AC3E}">
        <p14:creationId xmlns:p14="http://schemas.microsoft.com/office/powerpoint/2010/main" val="118537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1410332" y="329550"/>
            <a:ext cx="9395533" cy="541474"/>
          </a:xfrm>
          <a:prstGeom prst="rect">
            <a:avLst/>
          </a:prstGeom>
        </p:spPr>
        <p:txBody>
          <a:bodyPr>
            <a:normAutofit/>
          </a:bodyPr>
          <a:lstStyle>
            <a:lvl1pPr>
              <a:defRPr sz="3200">
                <a:solidFill>
                  <a:schemeClr val="accent1">
                    <a:lumMod val="50000"/>
                  </a:schemeClr>
                </a:solidFill>
              </a:defRPr>
            </a:lvl1pPr>
          </a:lstStyle>
          <a:p>
            <a:r>
              <a:rPr lang="de-DE" dirty="0"/>
              <a:t>Click to Add Text</a:t>
            </a:r>
            <a:endParaRPr lang="en-US" dirty="0"/>
          </a:p>
        </p:txBody>
      </p:sp>
      <p:sp>
        <p:nvSpPr>
          <p:cNvPr id="8" name="Text Placeholder 4">
            <a:extLst>
              <a:ext uri="{FF2B5EF4-FFF2-40B4-BE49-F238E27FC236}">
                <a16:creationId xmlns:a16="http://schemas.microsoft.com/office/drawing/2014/main" id="{93EFBEBC-CEDA-4C28-8E42-FB9CCBC73929}"/>
              </a:ext>
            </a:extLst>
          </p:cNvPr>
          <p:cNvSpPr>
            <a:spLocks noGrp="1"/>
          </p:cNvSpPr>
          <p:nvPr>
            <p:ph type="body" idx="1"/>
          </p:nvPr>
        </p:nvSpPr>
        <p:spPr>
          <a:xfrm>
            <a:off x="1430559" y="1464910"/>
            <a:ext cx="4567016" cy="541474"/>
          </a:xfrm>
          <a:prstGeom prst="rect">
            <a:avLst/>
          </a:prstGeom>
        </p:spPr>
        <p:txBody>
          <a:bodyPr/>
          <a:lstStyle>
            <a:lvl1pPr marL="0" indent="0">
              <a:buNone/>
              <a:defRPr sz="2400">
                <a:solidFill>
                  <a:srgbClr val="144D73"/>
                </a:solidFill>
              </a:defRPr>
            </a:lvl1pPr>
          </a:lstStyle>
          <a:p>
            <a:endParaRPr lang="en-US" dirty="0"/>
          </a:p>
        </p:txBody>
      </p:sp>
      <p:sp>
        <p:nvSpPr>
          <p:cNvPr id="9" name="Content Placeholder 5">
            <a:extLst>
              <a:ext uri="{FF2B5EF4-FFF2-40B4-BE49-F238E27FC236}">
                <a16:creationId xmlns:a16="http://schemas.microsoft.com/office/drawing/2014/main" id="{1493D375-9042-460B-B826-07DA238A63EF}"/>
              </a:ext>
            </a:extLst>
          </p:cNvPr>
          <p:cNvSpPr>
            <a:spLocks noGrp="1"/>
          </p:cNvSpPr>
          <p:nvPr>
            <p:ph sz="half" idx="2" hasCustomPrompt="1"/>
          </p:nvPr>
        </p:nvSpPr>
        <p:spPr>
          <a:xfrm>
            <a:off x="1430559" y="2080727"/>
            <a:ext cx="4567016" cy="3854463"/>
          </a:xfrm>
          <a:prstGeom prst="rect">
            <a:avLst/>
          </a:prstGeom>
        </p:spPr>
        <p:txBody>
          <a:bodyPr/>
          <a:lstStyle>
            <a:lvl1pPr>
              <a:defRPr>
                <a:solidFill>
                  <a:srgbClr val="144D73"/>
                </a:solidFill>
              </a:defRPr>
            </a:lvl1pPr>
          </a:lstStyle>
          <a:p>
            <a:r>
              <a:rPr lang="en-US" dirty="0"/>
              <a:t>Text</a:t>
            </a:r>
          </a:p>
        </p:txBody>
      </p:sp>
      <p:sp>
        <p:nvSpPr>
          <p:cNvPr id="10" name="Text Placeholder 6">
            <a:extLst>
              <a:ext uri="{FF2B5EF4-FFF2-40B4-BE49-F238E27FC236}">
                <a16:creationId xmlns:a16="http://schemas.microsoft.com/office/drawing/2014/main" id="{F1A8B7E7-C868-4D25-AEFC-13B142EAD076}"/>
              </a:ext>
            </a:extLst>
          </p:cNvPr>
          <p:cNvSpPr>
            <a:spLocks noGrp="1"/>
          </p:cNvSpPr>
          <p:nvPr>
            <p:ph type="body" sz="quarter" idx="3"/>
          </p:nvPr>
        </p:nvSpPr>
        <p:spPr>
          <a:xfrm>
            <a:off x="6233866" y="1464910"/>
            <a:ext cx="4572000" cy="541474"/>
          </a:xfrm>
          <a:prstGeom prst="rect">
            <a:avLst/>
          </a:prstGeom>
        </p:spPr>
        <p:txBody>
          <a:bodyPr/>
          <a:lstStyle>
            <a:lvl1pPr marL="0" indent="0">
              <a:buNone/>
              <a:defRPr sz="2400">
                <a:solidFill>
                  <a:srgbClr val="144D73"/>
                </a:solidFill>
              </a:defRPr>
            </a:lvl1pPr>
          </a:lstStyle>
          <a:p>
            <a:endParaRPr lang="en-US" dirty="0"/>
          </a:p>
        </p:txBody>
      </p:sp>
      <p:sp>
        <p:nvSpPr>
          <p:cNvPr id="11" name="Content Placeholder 7">
            <a:extLst>
              <a:ext uri="{FF2B5EF4-FFF2-40B4-BE49-F238E27FC236}">
                <a16:creationId xmlns:a16="http://schemas.microsoft.com/office/drawing/2014/main" id="{D02F8FB8-D6CC-4AB7-8A3B-A74B6420C417}"/>
              </a:ext>
            </a:extLst>
          </p:cNvPr>
          <p:cNvSpPr>
            <a:spLocks noGrp="1"/>
          </p:cNvSpPr>
          <p:nvPr>
            <p:ph sz="quarter" idx="4" hasCustomPrompt="1"/>
          </p:nvPr>
        </p:nvSpPr>
        <p:spPr>
          <a:xfrm>
            <a:off x="6233866" y="2080727"/>
            <a:ext cx="4572000" cy="3854463"/>
          </a:xfrm>
          <a:prstGeom prst="rect">
            <a:avLst/>
          </a:prstGeom>
        </p:spPr>
        <p:txBody>
          <a:bodyPr/>
          <a:lstStyle>
            <a:lvl1pPr>
              <a:defRPr>
                <a:solidFill>
                  <a:srgbClr val="144D73"/>
                </a:solidFill>
              </a:defRPr>
            </a:lvl1pPr>
          </a:lstStyle>
          <a:p>
            <a:r>
              <a:rPr lang="en-US" dirty="0"/>
              <a:t>Text</a:t>
            </a:r>
          </a:p>
        </p:txBody>
      </p:sp>
      <p:sp>
        <p:nvSpPr>
          <p:cNvPr id="7" name="Text Placeholder 2">
            <a:extLst>
              <a:ext uri="{FF2B5EF4-FFF2-40B4-BE49-F238E27FC236}">
                <a16:creationId xmlns:a16="http://schemas.microsoft.com/office/drawing/2014/main" id="{B85084FA-6C51-4638-996D-F871C76C6705}"/>
              </a:ext>
            </a:extLst>
          </p:cNvPr>
          <p:cNvSpPr>
            <a:spLocks noGrp="1"/>
          </p:cNvSpPr>
          <p:nvPr>
            <p:ph type="body" sz="quarter" idx="10"/>
          </p:nvPr>
        </p:nvSpPr>
        <p:spPr>
          <a:xfrm>
            <a:off x="1430559" y="871024"/>
            <a:ext cx="9375307" cy="377825"/>
          </a:xfrm>
          <a:prstGeom prst="rect">
            <a:avLst/>
          </a:prstGeom>
        </p:spPr>
        <p:txBody>
          <a:bodyPr/>
          <a:lstStyle>
            <a:lvl1pPr marL="0" indent="0">
              <a:buNone/>
              <a:defRPr>
                <a:solidFill>
                  <a:schemeClr val="bg1">
                    <a:lumMod val="50000"/>
                  </a:schemeClr>
                </a:solidFill>
              </a:defRPr>
            </a:lvl1pPr>
            <a:lvl2pPr marL="534988" indent="0">
              <a:buNone/>
              <a:defRPr/>
            </a:lvl2pPr>
            <a:lvl3pPr marL="903288" indent="0">
              <a:buNone/>
              <a:defRPr/>
            </a:lvl3pPr>
            <a:lvl4pPr marL="1258888" indent="0">
              <a:buNone/>
              <a:defRPr/>
            </a:lvl4pPr>
          </a:lstStyle>
          <a:p>
            <a:pPr lvl="0"/>
            <a:r>
              <a:rPr lang="en-US" dirty="0"/>
              <a:t>Edit Master text styles</a:t>
            </a:r>
          </a:p>
        </p:txBody>
      </p:sp>
      <p:sp>
        <p:nvSpPr>
          <p:cNvPr id="12" name="Fußzeilenplatzhalter 4">
            <a:extLst>
              <a:ext uri="{FF2B5EF4-FFF2-40B4-BE49-F238E27FC236}">
                <a16:creationId xmlns:a16="http://schemas.microsoft.com/office/drawing/2014/main" id="{E43FC3E3-56CF-4D8B-AE2B-96E517CC975E}"/>
              </a:ext>
            </a:extLst>
          </p:cNvPr>
          <p:cNvSpPr>
            <a:spLocks noGrp="1"/>
          </p:cNvSpPr>
          <p:nvPr>
            <p:ph type="ftr" sz="quarter" idx="11"/>
          </p:nvPr>
        </p:nvSpPr>
        <p:spPr>
          <a:xfrm>
            <a:off x="2802391" y="6287366"/>
            <a:ext cx="6828817" cy="360000"/>
          </a:xfrm>
          <a:prstGeom prst="rect">
            <a:avLst/>
          </a:prstGeom>
        </p:spPr>
        <p:txBody>
          <a:bodyPr/>
          <a:lstStyle>
            <a:lvl1pPr>
              <a:defRPr>
                <a:solidFill>
                  <a:srgbClr val="144D73"/>
                </a:solidFill>
              </a:defRPr>
            </a:lvl1pPr>
          </a:lstStyle>
          <a:p>
            <a:endParaRPr lang="en-US" dirty="0"/>
          </a:p>
        </p:txBody>
      </p:sp>
      <p:sp>
        <p:nvSpPr>
          <p:cNvPr id="13" name="Foliennummernplatzhalter 5">
            <a:extLst>
              <a:ext uri="{FF2B5EF4-FFF2-40B4-BE49-F238E27FC236}">
                <a16:creationId xmlns:a16="http://schemas.microsoft.com/office/drawing/2014/main" id="{B1C601E5-6E1B-4590-A7A6-2DD2BCECF14A}"/>
              </a:ext>
            </a:extLst>
          </p:cNvPr>
          <p:cNvSpPr>
            <a:spLocks noGrp="1"/>
          </p:cNvSpPr>
          <p:nvPr>
            <p:ph type="sldNum" sz="quarter" idx="12"/>
          </p:nvPr>
        </p:nvSpPr>
        <p:spPr>
          <a:xfrm>
            <a:off x="1420813" y="6287366"/>
            <a:ext cx="914307" cy="360000"/>
          </a:xfrm>
          <a:prstGeom prst="rect">
            <a:avLst/>
          </a:prstGeom>
        </p:spPr>
        <p:txBody>
          <a:bodyPr/>
          <a:lstStyle>
            <a:lvl1pPr>
              <a:defRPr>
                <a:solidFill>
                  <a:srgbClr val="144D73"/>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286191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C4FBE1B-51A0-4903-869B-715F177548FE}"/>
              </a:ext>
            </a:extLst>
          </p:cNvPr>
          <p:cNvSpPr>
            <a:spLocks noGrp="1"/>
          </p:cNvSpPr>
          <p:nvPr>
            <p:ph type="ftr" sz="quarter" idx="11"/>
          </p:nvPr>
        </p:nvSpPr>
        <p:spPr>
          <a:xfrm>
            <a:off x="2802391" y="6287366"/>
            <a:ext cx="6828817" cy="360000"/>
          </a:xfrm>
          <a:prstGeom prst="rect">
            <a:avLst/>
          </a:prstGeom>
        </p:spPr>
        <p:txBody>
          <a:bodyPr/>
          <a:lstStyle>
            <a:lvl1pPr>
              <a:defRPr>
                <a:solidFill>
                  <a:srgbClr val="144D73"/>
                </a:solidFill>
              </a:defRPr>
            </a:lvl1pPr>
          </a:lstStyle>
          <a:p>
            <a:endParaRPr lang="en-US" dirty="0"/>
          </a:p>
        </p:txBody>
      </p:sp>
      <p:sp>
        <p:nvSpPr>
          <p:cNvPr id="6" name="Foliennummernplatzhalter 5">
            <a:extLst>
              <a:ext uri="{FF2B5EF4-FFF2-40B4-BE49-F238E27FC236}">
                <a16:creationId xmlns:a16="http://schemas.microsoft.com/office/drawing/2014/main" id="{EE1753C4-5CE4-4E0C-82D6-B6A8520A4AFA}"/>
              </a:ext>
            </a:extLst>
          </p:cNvPr>
          <p:cNvSpPr>
            <a:spLocks noGrp="1"/>
          </p:cNvSpPr>
          <p:nvPr>
            <p:ph type="sldNum" sz="quarter" idx="12"/>
          </p:nvPr>
        </p:nvSpPr>
        <p:spPr>
          <a:xfrm>
            <a:off x="1420813" y="6287366"/>
            <a:ext cx="914307" cy="360000"/>
          </a:xfrm>
          <a:prstGeom prst="rect">
            <a:avLst/>
          </a:prstGeom>
        </p:spPr>
        <p:txBody>
          <a:bodyPr/>
          <a:lstStyle>
            <a:lvl1pPr>
              <a:defRPr>
                <a:solidFill>
                  <a:srgbClr val="144D73"/>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392910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9" name="Content Placeholder 5">
            <a:extLst>
              <a:ext uri="{FF2B5EF4-FFF2-40B4-BE49-F238E27FC236}">
                <a16:creationId xmlns:a16="http://schemas.microsoft.com/office/drawing/2014/main" id="{B3600982-91EB-4211-80ED-BCA0F5CF9F91}"/>
              </a:ext>
            </a:extLst>
          </p:cNvPr>
          <p:cNvSpPr>
            <a:spLocks noGrp="1"/>
          </p:cNvSpPr>
          <p:nvPr>
            <p:ph sz="half" idx="2" hasCustomPrompt="1"/>
          </p:nvPr>
        </p:nvSpPr>
        <p:spPr>
          <a:xfrm>
            <a:off x="1410332" y="1408923"/>
            <a:ext cx="10056244" cy="3854463"/>
          </a:xfrm>
          <a:prstGeom prst="rect">
            <a:avLst/>
          </a:prstGeom>
        </p:spPr>
        <p:txBody>
          <a:bodyPr/>
          <a:lstStyle>
            <a:lvl1pPr marL="342900" indent="-342900">
              <a:buFont typeface="Wingdings" panose="05000000000000000000" pitchFamily="2" charset="2"/>
              <a:buChar char="§"/>
              <a:defRPr>
                <a:solidFill>
                  <a:srgbClr val="144D73"/>
                </a:solidFill>
              </a:defRPr>
            </a:lvl1pPr>
            <a:lvl2pPr marL="877888" indent="-342900">
              <a:buFont typeface="Wingdings" panose="05000000000000000000" pitchFamily="2" charset="2"/>
              <a:buChar char="§"/>
              <a:defRPr>
                <a:solidFill>
                  <a:srgbClr val="144D73"/>
                </a:solidFill>
              </a:defRPr>
            </a:lvl2pPr>
            <a:lvl3pPr marL="1189038" indent="-285750">
              <a:buFont typeface="Wingdings" panose="05000000000000000000" pitchFamily="2" charset="2"/>
              <a:buChar char="§"/>
              <a:defRPr>
                <a:solidFill>
                  <a:srgbClr val="144D73"/>
                </a:solidFill>
              </a:defRPr>
            </a:lvl3pPr>
            <a:lvl4pPr marL="1544638" indent="-285750">
              <a:buFont typeface="Wingdings" panose="05000000000000000000" pitchFamily="2" charset="2"/>
              <a:buChar char="§"/>
              <a:defRPr>
                <a:solidFill>
                  <a:srgbClr val="144D73"/>
                </a:solidFill>
              </a:defRPr>
            </a:lvl4pPr>
            <a:lvl5pPr marL="1614487" indent="0">
              <a:buNone/>
              <a:defRPr/>
            </a:lvl5pPr>
          </a:lstStyle>
          <a:p>
            <a:r>
              <a:rPr lang="en-US" dirty="0"/>
              <a:t>Text</a:t>
            </a:r>
          </a:p>
          <a:p>
            <a:pPr lvl="1"/>
            <a:r>
              <a:rPr lang="en-US" dirty="0"/>
              <a:t>Second Level</a:t>
            </a:r>
          </a:p>
          <a:p>
            <a:pPr lvl="2"/>
            <a:r>
              <a:rPr lang="en-US" dirty="0"/>
              <a:t>Third Level</a:t>
            </a:r>
          </a:p>
          <a:p>
            <a:pPr lvl="3"/>
            <a:r>
              <a:rPr lang="en-US" dirty="0"/>
              <a:t>Fourth Level</a:t>
            </a:r>
          </a:p>
        </p:txBody>
      </p:sp>
      <p:sp>
        <p:nvSpPr>
          <p:cNvPr id="20" name="Title 1">
            <a:extLst>
              <a:ext uri="{FF2B5EF4-FFF2-40B4-BE49-F238E27FC236}">
                <a16:creationId xmlns:a16="http://schemas.microsoft.com/office/drawing/2014/main" id="{712CF49B-36D6-4607-A029-56D0B5FB81FA}"/>
              </a:ext>
            </a:extLst>
          </p:cNvPr>
          <p:cNvSpPr>
            <a:spLocks noGrp="1"/>
          </p:cNvSpPr>
          <p:nvPr>
            <p:ph type="title"/>
          </p:nvPr>
        </p:nvSpPr>
        <p:spPr>
          <a:xfrm>
            <a:off x="1408176" y="329184"/>
            <a:ext cx="10058400" cy="597210"/>
          </a:xfrm>
          <a:prstGeom prst="rect">
            <a:avLst/>
          </a:prstGeom>
        </p:spPr>
        <p:txBody>
          <a:bodyPr/>
          <a:lstStyle>
            <a:lvl1pPr>
              <a:defRPr sz="3200">
                <a:solidFill>
                  <a:srgbClr val="144D73"/>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82C9327-C7E8-47AC-8E53-A997F08B7F40}"/>
              </a:ext>
            </a:extLst>
          </p:cNvPr>
          <p:cNvSpPr>
            <a:spLocks noGrp="1"/>
          </p:cNvSpPr>
          <p:nvPr>
            <p:ph type="body" sz="quarter" idx="10"/>
          </p:nvPr>
        </p:nvSpPr>
        <p:spPr>
          <a:xfrm>
            <a:off x="1420813" y="927100"/>
            <a:ext cx="10045763" cy="377825"/>
          </a:xfrm>
          <a:prstGeom prst="rect">
            <a:avLst/>
          </a:prstGeom>
        </p:spPr>
        <p:txBody>
          <a:bodyPr/>
          <a:lstStyle>
            <a:lvl1pPr marL="0" indent="0">
              <a:buNone/>
              <a:defRPr>
                <a:solidFill>
                  <a:schemeClr val="bg1">
                    <a:lumMod val="50000"/>
                  </a:schemeClr>
                </a:solidFill>
              </a:defRPr>
            </a:lvl1pPr>
            <a:lvl2pPr marL="534988" indent="0">
              <a:buNone/>
              <a:defRPr/>
            </a:lvl2pPr>
            <a:lvl3pPr marL="903288" indent="0">
              <a:buNone/>
              <a:defRPr/>
            </a:lvl3pPr>
            <a:lvl4pPr marL="1258888" indent="0">
              <a:buNone/>
              <a:defRPr/>
            </a:lvl4pPr>
          </a:lstStyle>
          <a:p>
            <a:pPr lvl="0"/>
            <a:r>
              <a:rPr lang="en-US" dirty="0"/>
              <a:t>Edit Master text styles</a:t>
            </a:r>
          </a:p>
        </p:txBody>
      </p:sp>
      <p:sp>
        <p:nvSpPr>
          <p:cNvPr id="7" name="Fußzeilenplatzhalter 4">
            <a:extLst>
              <a:ext uri="{FF2B5EF4-FFF2-40B4-BE49-F238E27FC236}">
                <a16:creationId xmlns:a16="http://schemas.microsoft.com/office/drawing/2014/main" id="{31E3EF18-7A95-465E-9FC2-EF851C52550E}"/>
              </a:ext>
            </a:extLst>
          </p:cNvPr>
          <p:cNvSpPr>
            <a:spLocks noGrp="1"/>
          </p:cNvSpPr>
          <p:nvPr>
            <p:ph type="ftr" sz="quarter" idx="11"/>
          </p:nvPr>
        </p:nvSpPr>
        <p:spPr>
          <a:xfrm>
            <a:off x="2802391" y="6287366"/>
            <a:ext cx="6828817" cy="360000"/>
          </a:xfrm>
          <a:prstGeom prst="rect">
            <a:avLst/>
          </a:prstGeom>
        </p:spPr>
        <p:txBody>
          <a:bodyPr/>
          <a:lstStyle>
            <a:lvl1pPr>
              <a:defRPr>
                <a:solidFill>
                  <a:srgbClr val="144D73"/>
                </a:solidFill>
              </a:defRPr>
            </a:lvl1pPr>
          </a:lstStyle>
          <a:p>
            <a:endParaRPr lang="en-US" dirty="0"/>
          </a:p>
        </p:txBody>
      </p:sp>
      <p:sp>
        <p:nvSpPr>
          <p:cNvPr id="10" name="Foliennummernplatzhalter 5">
            <a:extLst>
              <a:ext uri="{FF2B5EF4-FFF2-40B4-BE49-F238E27FC236}">
                <a16:creationId xmlns:a16="http://schemas.microsoft.com/office/drawing/2014/main" id="{B7F0499A-2961-43D5-916E-B61DD9A8B1FD}"/>
              </a:ext>
            </a:extLst>
          </p:cNvPr>
          <p:cNvSpPr>
            <a:spLocks noGrp="1"/>
          </p:cNvSpPr>
          <p:nvPr>
            <p:ph type="sldNum" sz="quarter" idx="12"/>
          </p:nvPr>
        </p:nvSpPr>
        <p:spPr>
          <a:xfrm>
            <a:off x="1420813" y="6287366"/>
            <a:ext cx="914307" cy="360000"/>
          </a:xfrm>
          <a:prstGeom prst="rect">
            <a:avLst/>
          </a:prstGeom>
        </p:spPr>
        <p:txBody>
          <a:bodyPr/>
          <a:lstStyle>
            <a:lvl1pPr>
              <a:defRPr>
                <a:solidFill>
                  <a:srgbClr val="144D73"/>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86966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BF5C08C7-2F34-4A6D-B0CA-C3B02A3D932D}"/>
              </a:ext>
            </a:extLst>
          </p:cNvPr>
          <p:cNvSpPr>
            <a:spLocks noGrp="1"/>
          </p:cNvSpPr>
          <p:nvPr>
            <p:ph type="ftr" sz="quarter" idx="3"/>
          </p:nvPr>
        </p:nvSpPr>
        <p:spPr>
          <a:xfrm>
            <a:off x="2802391" y="6287366"/>
            <a:ext cx="6828817" cy="360000"/>
          </a:xfrm>
          <a:prstGeom prst="rect">
            <a:avLst/>
          </a:prstGeom>
        </p:spPr>
        <p:txBody>
          <a:bodyPr/>
          <a:lstStyle>
            <a:lvl1pPr>
              <a:defRPr>
                <a:solidFill>
                  <a:srgbClr val="144D73"/>
                </a:solidFill>
              </a:defRPr>
            </a:lvl1pPr>
          </a:lstStyle>
          <a:p>
            <a:endParaRPr lang="en-US" dirty="0"/>
          </a:p>
        </p:txBody>
      </p:sp>
      <p:sp>
        <p:nvSpPr>
          <p:cNvPr id="6" name="Foliennummernplatzhalter 5">
            <a:extLst>
              <a:ext uri="{FF2B5EF4-FFF2-40B4-BE49-F238E27FC236}">
                <a16:creationId xmlns:a16="http://schemas.microsoft.com/office/drawing/2014/main" id="{E09A23BC-453A-4B6F-AFCB-213B3C985A06}"/>
              </a:ext>
            </a:extLst>
          </p:cNvPr>
          <p:cNvSpPr>
            <a:spLocks noGrp="1"/>
          </p:cNvSpPr>
          <p:nvPr>
            <p:ph type="sldNum" sz="quarter" idx="4"/>
          </p:nvPr>
        </p:nvSpPr>
        <p:spPr>
          <a:xfrm>
            <a:off x="1420813" y="6287366"/>
            <a:ext cx="914307" cy="360000"/>
          </a:xfrm>
          <a:prstGeom prst="rect">
            <a:avLst/>
          </a:prstGeom>
        </p:spPr>
        <p:txBody>
          <a:bodyPr/>
          <a:lstStyle>
            <a:lvl1pPr>
              <a:defRPr>
                <a:solidFill>
                  <a:srgbClr val="144D73"/>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318956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A893A4-704D-47FB-B30F-728FEBE93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9166" y="690113"/>
            <a:ext cx="8454425" cy="6167887"/>
          </a:xfrm>
          <a:prstGeom prst="rect">
            <a:avLst/>
          </a:prstGeom>
        </p:spPr>
      </p:pic>
      <p:sp>
        <p:nvSpPr>
          <p:cNvPr id="13" name="Text Placeholder 12">
            <a:extLst>
              <a:ext uri="{FF2B5EF4-FFF2-40B4-BE49-F238E27FC236}">
                <a16:creationId xmlns:a16="http://schemas.microsoft.com/office/drawing/2014/main" id="{192E398B-A6BF-4763-9938-03A959C70CB9}"/>
              </a:ext>
            </a:extLst>
          </p:cNvPr>
          <p:cNvSpPr>
            <a:spLocks noGrp="1"/>
          </p:cNvSpPr>
          <p:nvPr>
            <p:ph type="body" sz="quarter" idx="15" hasCustomPrompt="1"/>
          </p:nvPr>
        </p:nvSpPr>
        <p:spPr>
          <a:xfrm>
            <a:off x="3110706" y="634015"/>
            <a:ext cx="5969000" cy="480957"/>
          </a:xfrm>
          <a:prstGeom prst="rect">
            <a:avLst/>
          </a:prstGeom>
        </p:spPr>
        <p:txBody>
          <a:bodyPr/>
          <a:lstStyle>
            <a:lvl1pPr marL="0" marR="0" indent="0" algn="ctr" defTabSz="914400" rtl="0" eaLnBrk="1" fontAlgn="auto" latinLnBrk="0" hangingPunct="1">
              <a:lnSpc>
                <a:spcPct val="100000"/>
              </a:lnSpc>
              <a:spcBef>
                <a:spcPts val="0"/>
              </a:spcBef>
              <a:spcAft>
                <a:spcPts val="1000"/>
              </a:spcAft>
              <a:buClrTx/>
              <a:buSzTx/>
              <a:buFont typeface="Wingdings" panose="05000000000000000000" pitchFamily="2" charset="2"/>
              <a:buNone/>
              <a:tabLst/>
              <a:defRPr/>
            </a:lvl1pPr>
          </a:lstStyle>
          <a:p>
            <a:pPr marL="0" marR="0" lvl="0" indent="0" algn="l" defTabSz="914400" rtl="0" eaLnBrk="1" fontAlgn="auto" latinLnBrk="0" hangingPunct="1">
              <a:lnSpc>
                <a:spcPct val="100000"/>
              </a:lnSpc>
              <a:spcBef>
                <a:spcPts val="0"/>
              </a:spcBef>
              <a:spcAft>
                <a:spcPts val="1000"/>
              </a:spcAft>
              <a:buClrTx/>
              <a:buSzTx/>
              <a:buFont typeface="Wingdings" panose="05000000000000000000" pitchFamily="2" charset="2"/>
              <a:buNone/>
              <a:tabLst/>
              <a:defRPr/>
            </a:pPr>
            <a:r>
              <a:rPr lang="en-US" sz="2400" dirty="0">
                <a:solidFill>
                  <a:schemeClr val="accent1">
                    <a:lumMod val="50000"/>
                  </a:schemeClr>
                </a:solidFill>
              </a:rPr>
              <a:t>Let’s get started.  Thank you for attending.</a:t>
            </a:r>
          </a:p>
        </p:txBody>
      </p:sp>
      <p:cxnSp>
        <p:nvCxnSpPr>
          <p:cNvPr id="11" name="Gerade Verbindung 19">
            <a:extLst>
              <a:ext uri="{FF2B5EF4-FFF2-40B4-BE49-F238E27FC236}">
                <a16:creationId xmlns:a16="http://schemas.microsoft.com/office/drawing/2014/main" id="{11C2EC85-0008-422E-BAFD-F7CE96DDF60E}"/>
              </a:ext>
            </a:extLst>
          </p:cNvPr>
          <p:cNvCxnSpPr/>
          <p:nvPr userDrawn="1"/>
        </p:nvCxnSpPr>
        <p:spPr bwMode="gray">
          <a:xfrm>
            <a:off x="3567447" y="1664835"/>
            <a:ext cx="0" cy="240415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64EE42D6-6229-49E0-81EB-44C9B039AAA8}"/>
              </a:ext>
            </a:extLst>
          </p:cNvPr>
          <p:cNvSpPr>
            <a:spLocks noGrp="1"/>
          </p:cNvSpPr>
          <p:nvPr>
            <p:ph type="body" sz="quarter" idx="11" hasCustomPrompt="1"/>
          </p:nvPr>
        </p:nvSpPr>
        <p:spPr>
          <a:xfrm>
            <a:off x="3567447" y="1772904"/>
            <a:ext cx="2778937" cy="480957"/>
          </a:xfrm>
          <a:prstGeom prst="rect">
            <a:avLst/>
          </a:prstGeom>
        </p:spPr>
        <p:txBody>
          <a:bodyPr/>
          <a:lstStyle>
            <a:lvl1pPr marL="0" indent="0">
              <a:buNone/>
              <a:defRPr lang="en-US" sz="3200" b="1" kern="1200" dirty="0" smtClean="0">
                <a:solidFill>
                  <a:schemeClr val="accent1">
                    <a:lumMod val="50000"/>
                  </a:schemeClr>
                </a:solidFill>
                <a:latin typeface="+mn-lt"/>
                <a:ea typeface="+mn-ea"/>
                <a:cs typeface="+mn-cs"/>
              </a:defRPr>
            </a:lvl1pPr>
          </a:lstStyle>
          <a:p>
            <a:pPr lvl="0"/>
            <a:r>
              <a:rPr lang="en-US" dirty="0"/>
              <a:t>Rep Name</a:t>
            </a:r>
          </a:p>
        </p:txBody>
      </p:sp>
      <p:sp>
        <p:nvSpPr>
          <p:cNvPr id="14" name="Text Placeholder 16">
            <a:extLst>
              <a:ext uri="{FF2B5EF4-FFF2-40B4-BE49-F238E27FC236}">
                <a16:creationId xmlns:a16="http://schemas.microsoft.com/office/drawing/2014/main" id="{4F5B6C54-3F10-4BAC-92F7-CD320E220010}"/>
              </a:ext>
            </a:extLst>
          </p:cNvPr>
          <p:cNvSpPr>
            <a:spLocks noGrp="1"/>
          </p:cNvSpPr>
          <p:nvPr>
            <p:ph type="body" sz="quarter" idx="12" hasCustomPrompt="1"/>
          </p:nvPr>
        </p:nvSpPr>
        <p:spPr>
          <a:xfrm>
            <a:off x="3567447" y="2250553"/>
            <a:ext cx="3312938" cy="406047"/>
          </a:xfrm>
          <a:prstGeom prst="rect">
            <a:avLst/>
          </a:prstGeom>
        </p:spPr>
        <p:txBody>
          <a:bodyPr/>
          <a:lstStyle>
            <a:lvl1pPr marL="0" indent="0">
              <a:buNone/>
              <a:defRPr lang="en-US" sz="1900" b="1" kern="1200" dirty="0">
                <a:solidFill>
                  <a:schemeClr val="accent1">
                    <a:lumMod val="50000"/>
                  </a:schemeClr>
                </a:solidFill>
                <a:latin typeface="+mn-lt"/>
                <a:ea typeface="+mn-ea"/>
                <a:cs typeface="+mn-cs"/>
              </a:defRPr>
            </a:lvl1pPr>
          </a:lstStyle>
          <a:p>
            <a:pPr marL="0" lvl="0" algn="l" defTabSz="914309" rtl="0" eaLnBrk="0" latinLnBrk="0" hangingPunct="0">
              <a:lnSpc>
                <a:spcPct val="90000"/>
              </a:lnSpc>
            </a:pPr>
            <a:r>
              <a:rPr lang="en-US" dirty="0"/>
              <a:t>Title</a:t>
            </a:r>
          </a:p>
        </p:txBody>
      </p:sp>
      <p:sp>
        <p:nvSpPr>
          <p:cNvPr id="15" name="Text Placeholder 16">
            <a:extLst>
              <a:ext uri="{FF2B5EF4-FFF2-40B4-BE49-F238E27FC236}">
                <a16:creationId xmlns:a16="http://schemas.microsoft.com/office/drawing/2014/main" id="{28ECA07B-AD86-4D97-BE94-63C4D2CA5204}"/>
              </a:ext>
            </a:extLst>
          </p:cNvPr>
          <p:cNvSpPr>
            <a:spLocks noGrp="1"/>
          </p:cNvSpPr>
          <p:nvPr>
            <p:ph type="body" sz="quarter" idx="14" hasCustomPrompt="1"/>
          </p:nvPr>
        </p:nvSpPr>
        <p:spPr>
          <a:xfrm>
            <a:off x="3567446" y="3434021"/>
            <a:ext cx="3312938" cy="630627"/>
          </a:xfrm>
          <a:prstGeom prst="rect">
            <a:avLst/>
          </a:prstGeom>
        </p:spPr>
        <p:txBody>
          <a:bodyPr/>
          <a:lstStyle>
            <a:lvl1pPr marL="0" indent="0">
              <a:lnSpc>
                <a:spcPct val="100000"/>
              </a:lnSpc>
              <a:spcAft>
                <a:spcPts val="0"/>
              </a:spcAft>
              <a:buNone/>
              <a:defRPr lang="en-US" sz="1600" b="1" kern="1200" dirty="0">
                <a:solidFill>
                  <a:schemeClr val="accent1">
                    <a:lumMod val="50000"/>
                  </a:schemeClr>
                </a:solidFill>
                <a:latin typeface="+mn-lt"/>
                <a:ea typeface="+mn-ea"/>
                <a:cs typeface="+mn-cs"/>
              </a:defRPr>
            </a:lvl1pPr>
          </a:lstStyle>
          <a:p>
            <a:pPr marL="0" lvl="0" algn="l" defTabSz="914309" rtl="0" eaLnBrk="0" latinLnBrk="0" hangingPunct="0">
              <a:lnSpc>
                <a:spcPct val="90000"/>
              </a:lnSpc>
            </a:pPr>
            <a:r>
              <a:rPr lang="en-US" dirty="0"/>
              <a:t>555.555.5555</a:t>
            </a:r>
          </a:p>
          <a:p>
            <a:pPr marL="0" lvl="0" algn="l" defTabSz="914309" rtl="0" eaLnBrk="0" latinLnBrk="0" hangingPunct="0">
              <a:lnSpc>
                <a:spcPct val="90000"/>
              </a:lnSpc>
            </a:pPr>
            <a:r>
              <a:rPr lang="en-US" dirty="0"/>
              <a:t>name@costsegregationservices.com</a:t>
            </a:r>
          </a:p>
        </p:txBody>
      </p:sp>
    </p:spTree>
    <p:extLst>
      <p:ext uri="{BB962C8B-B14F-4D97-AF65-F5344CB8AC3E}">
        <p14:creationId xmlns:p14="http://schemas.microsoft.com/office/powerpoint/2010/main" val="373248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35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9" name="Rechteck 8"/>
          <p:cNvSpPr/>
          <p:nvPr userDrawn="1"/>
        </p:nvSpPr>
        <p:spPr bwMode="auto">
          <a:xfrm>
            <a:off x="0" y="0"/>
            <a:ext cx="12190410" cy="5803200"/>
          </a:xfrm>
          <a:prstGeom prst="rect">
            <a:avLst/>
          </a:prstGeom>
          <a:solidFill>
            <a:schemeClr val="tx1">
              <a:lumMod val="85000"/>
              <a:lumOff val="15000"/>
            </a:schemeClr>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de-DE" dirty="0"/>
          </a:p>
        </p:txBody>
      </p:sp>
      <p:sp>
        <p:nvSpPr>
          <p:cNvPr id="7" name="Rechteck 6"/>
          <p:cNvSpPr/>
          <p:nvPr userDrawn="1"/>
        </p:nvSpPr>
        <p:spPr bwMode="auto">
          <a:xfrm flipV="1">
            <a:off x="2" y="5803200"/>
            <a:ext cx="12190410" cy="1054800"/>
          </a:xfrm>
          <a:prstGeom prst="rect">
            <a:avLst/>
          </a:prstGeom>
          <a:solidFill>
            <a:srgbClr val="EAEAEA"/>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de-DE" dirty="0"/>
          </a:p>
        </p:txBody>
      </p:sp>
      <p:sp>
        <p:nvSpPr>
          <p:cNvPr id="13" name="Titel 1"/>
          <p:cNvSpPr>
            <a:spLocks noGrp="1"/>
          </p:cNvSpPr>
          <p:nvPr>
            <p:ph type="title" hasCustomPrompt="1"/>
          </p:nvPr>
        </p:nvSpPr>
        <p:spPr>
          <a:xfrm>
            <a:off x="1044376" y="0"/>
            <a:ext cx="10101664" cy="3741441"/>
          </a:xfrm>
          <a:prstGeom prst="rect">
            <a:avLst/>
          </a:prstGeom>
        </p:spPr>
        <p:txBody>
          <a:bodyPr anchor="b" anchorCtr="0">
            <a:noAutofit/>
          </a:bodyPr>
          <a:lstStyle>
            <a:lvl1pPr algn="ctr">
              <a:lnSpc>
                <a:spcPct val="80000"/>
              </a:lnSpc>
              <a:defRPr sz="8800" b="0" cap="all">
                <a:solidFill>
                  <a:schemeClr val="bg1"/>
                </a:solidFill>
                <a:latin typeface="Bebas Neue" pitchFamily="34" charset="0"/>
              </a:defRPr>
            </a:lvl1pPr>
          </a:lstStyle>
          <a:p>
            <a:r>
              <a:rPr lang="de-DE" dirty="0"/>
              <a:t>Click to edit master title</a:t>
            </a:r>
            <a:endParaRPr lang="en-US" dirty="0"/>
          </a:p>
        </p:txBody>
      </p:sp>
      <p:sp>
        <p:nvSpPr>
          <p:cNvPr id="14" name="Textplatzhalter 2"/>
          <p:cNvSpPr>
            <a:spLocks noGrp="1"/>
          </p:cNvSpPr>
          <p:nvPr>
            <p:ph type="body" idx="1" hasCustomPrompt="1"/>
          </p:nvPr>
        </p:nvSpPr>
        <p:spPr>
          <a:xfrm>
            <a:off x="1044376" y="3741441"/>
            <a:ext cx="10101664" cy="2061759"/>
          </a:xfrm>
          <a:prstGeom prst="rect">
            <a:avLst/>
          </a:prstGeom>
        </p:spPr>
        <p:txBody>
          <a:bodyPr anchor="t" anchorCtr="0"/>
          <a:lstStyle>
            <a:lvl1pPr marL="0" indent="0" algn="ctr">
              <a:lnSpc>
                <a:spcPct val="80000"/>
              </a:lnSpc>
              <a:buNone/>
              <a:defRPr sz="4400">
                <a:solidFill>
                  <a:srgbClr val="B2B2B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Click to edit Master subtitle</a:t>
            </a:r>
          </a:p>
        </p:txBody>
      </p:sp>
      <p:pic>
        <p:nvPicPr>
          <p:cNvPr id="10" name="Picture 9">
            <a:extLst>
              <a:ext uri="{FF2B5EF4-FFF2-40B4-BE49-F238E27FC236}">
                <a16:creationId xmlns:a16="http://schemas.microsoft.com/office/drawing/2014/main" id="{526BE2BA-5508-4347-9892-50D7F50CCDAC}"/>
              </a:ext>
            </a:extLst>
          </p:cNvPr>
          <p:cNvPicPr>
            <a:picLocks noChangeAspect="1"/>
          </p:cNvPicPr>
          <p:nvPr userDrawn="1"/>
        </p:nvPicPr>
        <p:blipFill rotWithShape="1">
          <a:blip r:embed="rId2"/>
          <a:srcRect l="8032" t="22922" r="7737" b="20660"/>
          <a:stretch/>
        </p:blipFill>
        <p:spPr>
          <a:xfrm>
            <a:off x="10266217" y="6134793"/>
            <a:ext cx="1762299" cy="590204"/>
          </a:xfrm>
          <a:prstGeom prst="rect">
            <a:avLst/>
          </a:prstGeom>
        </p:spPr>
      </p:pic>
    </p:spTree>
    <p:extLst>
      <p:ext uri="{BB962C8B-B14F-4D97-AF65-F5344CB8AC3E}">
        <p14:creationId xmlns:p14="http://schemas.microsoft.com/office/powerpoint/2010/main" val="423220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Rectangle 6"/>
          <p:cNvSpPr/>
          <p:nvPr userDrawn="1"/>
        </p:nvSpPr>
        <p:spPr>
          <a:xfrm flipH="1">
            <a:off x="0" y="0"/>
            <a:ext cx="1273438" cy="6858000"/>
          </a:xfrm>
          <a:prstGeom prst="rect">
            <a:avLst/>
          </a:prstGeom>
          <a:solidFill>
            <a:srgbClr val="192C49">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8CB829E-6D27-4B5C-987B-3C806F2DAFAF}"/>
              </a:ext>
            </a:extLst>
          </p:cNvPr>
          <p:cNvPicPr>
            <a:picLocks noChangeAspect="1"/>
          </p:cNvPicPr>
          <p:nvPr userDrawn="1"/>
        </p:nvPicPr>
        <p:blipFill>
          <a:blip r:embed="rId11"/>
          <a:stretch>
            <a:fillRect/>
          </a:stretch>
        </p:blipFill>
        <p:spPr>
          <a:xfrm>
            <a:off x="10098158" y="5811871"/>
            <a:ext cx="2092256" cy="1046129"/>
          </a:xfrm>
          <a:prstGeom prst="rect">
            <a:avLst/>
          </a:prstGeom>
        </p:spPr>
      </p:pic>
    </p:spTree>
    <p:extLst>
      <p:ext uri="{BB962C8B-B14F-4D97-AF65-F5344CB8AC3E}">
        <p14:creationId xmlns:p14="http://schemas.microsoft.com/office/powerpoint/2010/main" val="1187222015"/>
      </p:ext>
    </p:extLst>
  </p:cSld>
  <p:clrMap bg1="lt1" tx1="dk1" bg2="lt2" tx2="dk2" accent1="accent1" accent2="accent2" accent3="accent3" accent4="accent4" accent5="accent5" accent6="accent6" hlink="hlink" folHlink="folHlink"/>
  <p:sldLayoutIdLst>
    <p:sldLayoutId id="2147483736" r:id="rId1"/>
    <p:sldLayoutId id="2147483735" r:id="rId2"/>
    <p:sldLayoutId id="2147483728" r:id="rId3"/>
    <p:sldLayoutId id="2147483680" r:id="rId4"/>
    <p:sldLayoutId id="2147483729" r:id="rId5"/>
    <p:sldLayoutId id="2147483732" r:id="rId6"/>
    <p:sldLayoutId id="2147483737" r:id="rId7"/>
    <p:sldLayoutId id="2147483739" r:id="rId8"/>
    <p:sldLayoutId id="214748374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hyperlink" Target="mailto:dazziow@costsegserv.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dazziow@costsegserv.com"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hyperlink" Target="mailto:jlotz@costseges.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ky, city, outdoor, tall&#10;&#10;Description automatically generated">
            <a:extLst>
              <a:ext uri="{FF2B5EF4-FFF2-40B4-BE49-F238E27FC236}">
                <a16:creationId xmlns:a16="http://schemas.microsoft.com/office/drawing/2014/main" id="{4A64A014-BE3C-497D-8482-75631ED00D4D}"/>
              </a:ext>
            </a:extLst>
          </p:cNvPr>
          <p:cNvPicPr>
            <a:picLocks noChangeAspect="1"/>
          </p:cNvPicPr>
          <p:nvPr/>
        </p:nvPicPr>
        <p:blipFill rotWithShape="1">
          <a:blip r:embed="rId3"/>
          <a:srcRect t="16111" b="12295"/>
          <a:stretch/>
        </p:blipFill>
        <p:spPr>
          <a:xfrm>
            <a:off x="0" y="1"/>
            <a:ext cx="12190412" cy="5821378"/>
          </a:xfrm>
          <a:prstGeom prst="rect">
            <a:avLst/>
          </a:prstGeom>
        </p:spPr>
      </p:pic>
      <p:sp>
        <p:nvSpPr>
          <p:cNvPr id="5" name="Rechteck 4"/>
          <p:cNvSpPr/>
          <p:nvPr/>
        </p:nvSpPr>
        <p:spPr>
          <a:xfrm>
            <a:off x="-2" y="1"/>
            <a:ext cx="12190413" cy="5821378"/>
          </a:xfrm>
          <a:prstGeom prst="rect">
            <a:avLst/>
          </a:prstGeom>
          <a:solidFill>
            <a:srgbClr val="000000">
              <a:alpha val="22000"/>
            </a:srgbClr>
          </a:solidFill>
        </p:spPr>
        <p:txBody>
          <a:bodyPr wrap="square" lIns="720000" tIns="0" bIns="180000" anchor="ctr" anchorCtr="0">
            <a:noAutofit/>
          </a:bodyPr>
          <a:lstStyle/>
          <a:p>
            <a:endParaRPr lang="en-US" sz="4000" dirty="0">
              <a:solidFill>
                <a:schemeClr val="bg1"/>
              </a:solidFill>
              <a:latin typeface="Bebas Neue" panose="020B0606020202050201" pitchFamily="34" charset="0"/>
            </a:endParaRPr>
          </a:p>
        </p:txBody>
      </p:sp>
      <p:sp>
        <p:nvSpPr>
          <p:cNvPr id="3" name="Textplatzhalter 2"/>
          <p:cNvSpPr>
            <a:spLocks noGrp="1"/>
          </p:cNvSpPr>
          <p:nvPr>
            <p:ph type="body" idx="1"/>
          </p:nvPr>
        </p:nvSpPr>
        <p:spPr bwMode="ltGray">
          <a:xfrm>
            <a:off x="1044373" y="2755552"/>
            <a:ext cx="10101664" cy="755508"/>
          </a:xfrm>
          <a:effectLst>
            <a:outerShdw blurRad="50800" dist="38100" dir="2700000" algn="tl" rotWithShape="0">
              <a:prstClr val="black">
                <a:alpha val="40000"/>
              </a:prstClr>
            </a:outerShdw>
          </a:effectLst>
        </p:spPr>
        <p:txBody>
          <a:bodyPr/>
          <a:lstStyle/>
          <a:p>
            <a:pPr lvl="0"/>
            <a:endParaRPr lang="en-US" sz="4800" noProof="1">
              <a:solidFill>
                <a:schemeClr val="bg1"/>
              </a:solidFill>
              <a:latin typeface="+mj-lt"/>
            </a:endParaRPr>
          </a:p>
          <a:p>
            <a:pPr lvl="0"/>
            <a:endParaRPr lang="en-US" noProof="1">
              <a:solidFill>
                <a:schemeClr val="bg1"/>
              </a:solidFill>
            </a:endParaRPr>
          </a:p>
        </p:txBody>
      </p:sp>
      <p:sp>
        <p:nvSpPr>
          <p:cNvPr id="7" name="Rectangle 6"/>
          <p:cNvSpPr/>
          <p:nvPr/>
        </p:nvSpPr>
        <p:spPr>
          <a:xfrm>
            <a:off x="0" y="1674879"/>
            <a:ext cx="12190413" cy="3324206"/>
          </a:xfrm>
          <a:prstGeom prst="rect">
            <a:avLst/>
          </a:prstGeom>
          <a:solidFill>
            <a:srgbClr val="192C4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bwMode="ltGray">
          <a:xfrm>
            <a:off x="377806" y="1664537"/>
            <a:ext cx="11487492" cy="2318975"/>
          </a:xfrm>
          <a:effectLst>
            <a:outerShdw blurRad="50800" dist="38100" dir="2700000" algn="tl" rotWithShape="0">
              <a:prstClr val="black">
                <a:alpha val="40000"/>
              </a:prstClr>
            </a:outerShdw>
          </a:effectLst>
        </p:spPr>
        <p:txBody>
          <a:bodyPr anchor="ctr"/>
          <a:lstStyle/>
          <a:p>
            <a:br>
              <a:rPr lang="en-US" sz="4800" b="0" i="0" u="none" strike="noStrike" baseline="0" dirty="0">
                <a:solidFill>
                  <a:srgbClr val="000000"/>
                </a:solidFill>
                <a:latin typeface="Calibri" panose="020F0502020204030204" pitchFamily="34" charset="0"/>
              </a:rPr>
            </a:br>
            <a:r>
              <a:rPr lang="en-US" sz="4800" b="0" i="0" u="none" strike="noStrike" baseline="0" dirty="0">
                <a:solidFill>
                  <a:srgbClr val="000000"/>
                </a:solidFill>
                <a:latin typeface="Calibri" panose="020F0502020204030204" pitchFamily="34" charset="0"/>
              </a:rPr>
              <a:t> </a:t>
            </a:r>
            <a:r>
              <a:rPr lang="en-US" sz="4800" b="0" i="0" u="none" strike="noStrike" baseline="0" dirty="0">
                <a:solidFill>
                  <a:srgbClr val="FFFFFF"/>
                </a:solidFill>
                <a:latin typeface="Calibri" panose="020F0502020204030204" pitchFamily="34" charset="0"/>
              </a:rPr>
              <a:t>Expensing &amp; Depreciation Strategies</a:t>
            </a:r>
            <a:br>
              <a:rPr lang="en-US" sz="4800" b="0" i="0" u="none" strike="noStrike" baseline="0" dirty="0">
                <a:solidFill>
                  <a:srgbClr val="FFFFFF"/>
                </a:solidFill>
                <a:latin typeface="Calibri" panose="020F0502020204030204" pitchFamily="34" charset="0"/>
              </a:rPr>
            </a:br>
            <a:r>
              <a:rPr lang="en-US" sz="4800" b="0" i="0" u="none" strike="noStrike" baseline="0" dirty="0">
                <a:solidFill>
                  <a:srgbClr val="FFFFFF"/>
                </a:solidFill>
                <a:latin typeface="Calibri" panose="020F0502020204030204" pitchFamily="34" charset="0"/>
              </a:rPr>
              <a:t>To Counter Upcoming Tax Increases </a:t>
            </a:r>
            <a:br>
              <a:rPr lang="en-US" sz="4800" b="0" i="0" u="none" strike="noStrike" baseline="0" dirty="0">
                <a:solidFill>
                  <a:srgbClr val="FFFFFF"/>
                </a:solidFill>
                <a:latin typeface="Calibri" panose="020F0502020204030204" pitchFamily="34" charset="0"/>
              </a:rPr>
            </a:br>
            <a:br>
              <a:rPr lang="en-US" sz="4800" b="0" i="0" u="none" strike="noStrike" baseline="0" dirty="0">
                <a:solidFill>
                  <a:srgbClr val="FFFFFF"/>
                </a:solidFill>
                <a:latin typeface="Calibri" panose="020F0502020204030204" pitchFamily="34" charset="0"/>
              </a:rPr>
            </a:br>
            <a:r>
              <a:rPr lang="en-US" sz="3200" b="0" i="0" u="none" strike="noStrike" baseline="0" dirty="0">
                <a:solidFill>
                  <a:srgbClr val="FFFFFF"/>
                </a:solidFill>
                <a:latin typeface="Calibri" panose="020F0502020204030204" pitchFamily="34" charset="0"/>
              </a:rPr>
              <a:t>Unlock Cash Flow for Building Owner Clients </a:t>
            </a:r>
            <a:br>
              <a:rPr lang="en-US" sz="3200" b="0" i="0" u="none" strike="noStrike" baseline="0" dirty="0">
                <a:solidFill>
                  <a:srgbClr val="FFFFFF"/>
                </a:solidFill>
                <a:latin typeface="Calibri" panose="020F0502020204030204" pitchFamily="34" charset="0"/>
              </a:rPr>
            </a:br>
            <a:r>
              <a:rPr lang="en-US" sz="3200" b="0" i="0" u="none" strike="noStrike" baseline="0" dirty="0">
                <a:solidFill>
                  <a:srgbClr val="FFFFFF"/>
                </a:solidFill>
                <a:latin typeface="Calibri" panose="020F0502020204030204" pitchFamily="34" charset="0"/>
              </a:rPr>
              <a:t>or Tenant Owned Spaces</a:t>
            </a:r>
            <a:endParaRPr lang="en-US" sz="3200" cap="none" dirty="0">
              <a:latin typeface="+mj-lt"/>
            </a:endParaRPr>
          </a:p>
        </p:txBody>
      </p:sp>
    </p:spTree>
    <p:extLst>
      <p:ext uri="{BB962C8B-B14F-4D97-AF65-F5344CB8AC3E}">
        <p14:creationId xmlns:p14="http://schemas.microsoft.com/office/powerpoint/2010/main" val="23619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DE648A-0F5A-4BDC-B039-011DDF43738F}"/>
              </a:ext>
            </a:extLst>
          </p:cNvPr>
          <p:cNvSpPr>
            <a:spLocks noGrp="1"/>
          </p:cNvSpPr>
          <p:nvPr>
            <p:ph sz="half" idx="2"/>
          </p:nvPr>
        </p:nvSpPr>
        <p:spPr>
          <a:xfrm>
            <a:off x="1410332" y="1029384"/>
            <a:ext cx="10056244" cy="5196201"/>
          </a:xfrm>
        </p:spPr>
        <p:txBody>
          <a:bodyPr>
            <a:noAutofit/>
          </a:bodyPr>
          <a:lstStyle/>
          <a:p>
            <a:r>
              <a:rPr lang="en-US" dirty="0"/>
              <a:t>Cares Act corrects congressional oversight and changes the recovery period  to 15 years</a:t>
            </a:r>
          </a:p>
          <a:p>
            <a:r>
              <a:rPr lang="en-US" dirty="0"/>
              <a:t>This makes QIP eligible for Bonus Depreciation – currently 100%</a:t>
            </a:r>
          </a:p>
          <a:p>
            <a:r>
              <a:rPr lang="en-US" dirty="0"/>
              <a:t>Property placed in service by the taxpayer after December 31, 2017.</a:t>
            </a:r>
          </a:p>
          <a:p>
            <a:r>
              <a:rPr lang="en-US" dirty="0">
                <a:cs typeface="Calibri Light" panose="020F0302020204030204" pitchFamily="34" charset="0"/>
              </a:rPr>
              <a:t>You can now retroactively apply bonus depreciation to Qualified Improvement Property.</a:t>
            </a:r>
          </a:p>
          <a:p>
            <a:r>
              <a:rPr lang="en-US" dirty="0"/>
              <a:t>How to capture?</a:t>
            </a:r>
          </a:p>
          <a:p>
            <a:pPr marL="534988" lvl="1" indent="0">
              <a:buNone/>
            </a:pPr>
            <a:r>
              <a:rPr lang="en-US" sz="2200" dirty="0"/>
              <a:t>1. Amended return or amended partnership return 1065 or </a:t>
            </a:r>
          </a:p>
          <a:p>
            <a:pPr marL="534988" lvl="1" indent="0">
              <a:buNone/>
            </a:pPr>
            <a:r>
              <a:rPr lang="en-US" sz="2200" dirty="0"/>
              <a:t>2. Change in Method of Accounting with Form 3115</a:t>
            </a:r>
          </a:p>
          <a:p>
            <a:pPr lvl="2"/>
            <a:r>
              <a:rPr lang="en-US" sz="2200" dirty="0"/>
              <a:t>DCN 244 – Change QIP Calculation</a:t>
            </a:r>
          </a:p>
          <a:p>
            <a:pPr lvl="2"/>
            <a:r>
              <a:rPr lang="en-US" sz="2200" dirty="0"/>
              <a:t>DCN 245 – Make a late election out of bonus or revoke an election out of bonus</a:t>
            </a:r>
            <a:r>
              <a:rPr lang="en-US" sz="1600" dirty="0"/>
              <a:t>				</a:t>
            </a:r>
          </a:p>
        </p:txBody>
      </p:sp>
      <p:sp>
        <p:nvSpPr>
          <p:cNvPr id="5" name="Title 4">
            <a:extLst>
              <a:ext uri="{FF2B5EF4-FFF2-40B4-BE49-F238E27FC236}">
                <a16:creationId xmlns:a16="http://schemas.microsoft.com/office/drawing/2014/main" id="{30CACFC4-67FC-4B6A-A0C8-E942B58BE3E9}"/>
              </a:ext>
            </a:extLst>
          </p:cNvPr>
          <p:cNvSpPr>
            <a:spLocks noGrp="1"/>
          </p:cNvSpPr>
          <p:nvPr>
            <p:ph type="title"/>
          </p:nvPr>
        </p:nvSpPr>
        <p:spPr/>
        <p:txBody>
          <a:bodyPr/>
          <a:lstStyle/>
          <a:p>
            <a:r>
              <a:rPr lang="en-US" dirty="0"/>
              <a:t>QIP – Rev Proc 2020-25</a:t>
            </a:r>
          </a:p>
        </p:txBody>
      </p:sp>
      <p:sp>
        <p:nvSpPr>
          <p:cNvPr id="2" name="Slide Number Placeholder 1">
            <a:extLst>
              <a:ext uri="{FF2B5EF4-FFF2-40B4-BE49-F238E27FC236}">
                <a16:creationId xmlns:a16="http://schemas.microsoft.com/office/drawing/2014/main" id="{6133630B-9499-4C9D-84A5-4B8BDFAB8900}"/>
              </a:ext>
            </a:extLst>
          </p:cNvPr>
          <p:cNvSpPr>
            <a:spLocks noGrp="1"/>
          </p:cNvSpPr>
          <p:nvPr>
            <p:ph type="sldNum" sz="quarter" idx="12"/>
          </p:nvPr>
        </p:nvSpPr>
        <p:spPr/>
        <p:txBody>
          <a:bodyPr/>
          <a:lstStyle/>
          <a:p>
            <a:fld id="{75A4F164-3A46-4CEE-A25C-CA523D5E42F3}" type="slidenum">
              <a:rPr lang="en-US" smtClean="0"/>
              <a:pPr/>
              <a:t>10</a:t>
            </a:fld>
            <a:endParaRPr lang="en-US" dirty="0"/>
          </a:p>
        </p:txBody>
      </p:sp>
    </p:spTree>
    <p:extLst>
      <p:ext uri="{BB962C8B-B14F-4D97-AF65-F5344CB8AC3E}">
        <p14:creationId xmlns:p14="http://schemas.microsoft.com/office/powerpoint/2010/main" val="209129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DE648A-0F5A-4BDC-B039-011DDF43738F}"/>
              </a:ext>
            </a:extLst>
          </p:cNvPr>
          <p:cNvSpPr>
            <a:spLocks noGrp="1"/>
          </p:cNvSpPr>
          <p:nvPr>
            <p:ph sz="half" idx="2"/>
          </p:nvPr>
        </p:nvSpPr>
        <p:spPr>
          <a:xfrm>
            <a:off x="1410332" y="1408923"/>
            <a:ext cx="10056244" cy="4663350"/>
          </a:xfrm>
        </p:spPr>
        <p:txBody>
          <a:bodyPr>
            <a:noAutofit/>
          </a:bodyPr>
          <a:lstStyle/>
          <a:p>
            <a:r>
              <a:rPr lang="en-US" dirty="0"/>
              <a:t>Restaurant owner buys a building in June of 2018</a:t>
            </a:r>
          </a:p>
          <a:p>
            <a:pPr lvl="1"/>
            <a:r>
              <a:rPr lang="en-US" sz="2200" dirty="0"/>
              <a:t>Would also work if a restaurant tenant moves into a new space originally used as a restaurant. </a:t>
            </a:r>
          </a:p>
          <a:p>
            <a:pPr marL="457200">
              <a:buFont typeface="Arial" panose="020B0604020202020204" pitchFamily="34" charset="0"/>
              <a:buChar char="•"/>
            </a:pPr>
            <a:r>
              <a:rPr lang="en-US" dirty="0"/>
              <a:t>Placed in service and satisfies definition of QIP</a:t>
            </a:r>
          </a:p>
          <a:p>
            <a:pPr marL="457200">
              <a:buFont typeface="Arial" panose="020B0604020202020204" pitchFamily="34" charset="0"/>
              <a:buChar char="•"/>
            </a:pPr>
            <a:r>
              <a:rPr lang="en-US" dirty="0"/>
              <a:t>Make $250,000 improvements to interior of bldg. in July of 2018</a:t>
            </a:r>
          </a:p>
          <a:p>
            <a:pPr marL="457200">
              <a:buFont typeface="Arial" panose="020B0604020202020204" pitchFamily="34" charset="0"/>
              <a:buChar char="•"/>
            </a:pPr>
            <a:r>
              <a:rPr lang="en-US" dirty="0"/>
              <a:t>New non‐loadbearing walls, pipes, wiring, and New furnace</a:t>
            </a:r>
          </a:p>
          <a:p>
            <a:pPr marL="457200">
              <a:buFont typeface="Arial" panose="020B0604020202020204" pitchFamily="34" charset="0"/>
              <a:buChar char="•"/>
            </a:pPr>
            <a:r>
              <a:rPr lang="en-US" dirty="0"/>
              <a:t>Qualifies as QIP and therefore 100% Bonus Depreciation</a:t>
            </a:r>
          </a:p>
          <a:p>
            <a:pPr marL="457200">
              <a:buFont typeface="Arial" panose="020B0604020202020204" pitchFamily="34" charset="0"/>
              <a:buChar char="•"/>
            </a:pPr>
            <a:r>
              <a:rPr lang="en-US" dirty="0"/>
              <a:t>File 3115 change of accounting form with DCN 244</a:t>
            </a:r>
          </a:p>
          <a:p>
            <a:pPr marL="457200">
              <a:buFont typeface="Arial" panose="020B0604020202020204" pitchFamily="34" charset="0"/>
              <a:buChar char="•"/>
            </a:pPr>
            <a:r>
              <a:rPr lang="en-US" dirty="0"/>
              <a:t>Capture a deduction of $250,000 in current year</a:t>
            </a:r>
          </a:p>
          <a:p>
            <a:pPr marL="457200">
              <a:buFont typeface="Arial" panose="020B0604020202020204" pitchFamily="34" charset="0"/>
              <a:buChar char="•"/>
            </a:pPr>
            <a:r>
              <a:rPr lang="en-US" dirty="0"/>
              <a:t>Rev Proc. 2020-25</a:t>
            </a:r>
          </a:p>
          <a:p>
            <a:pPr lvl="3" indent="-342900">
              <a:buNone/>
            </a:pPr>
            <a:endParaRPr lang="en-US" sz="2000" dirty="0"/>
          </a:p>
        </p:txBody>
      </p:sp>
      <p:sp>
        <p:nvSpPr>
          <p:cNvPr id="5" name="Title 4">
            <a:extLst>
              <a:ext uri="{FF2B5EF4-FFF2-40B4-BE49-F238E27FC236}">
                <a16:creationId xmlns:a16="http://schemas.microsoft.com/office/drawing/2014/main" id="{30CACFC4-67FC-4B6A-A0C8-E942B58BE3E9}"/>
              </a:ext>
            </a:extLst>
          </p:cNvPr>
          <p:cNvSpPr>
            <a:spLocks noGrp="1"/>
          </p:cNvSpPr>
          <p:nvPr>
            <p:ph type="title"/>
          </p:nvPr>
        </p:nvSpPr>
        <p:spPr/>
        <p:txBody>
          <a:bodyPr/>
          <a:lstStyle/>
          <a:p>
            <a:r>
              <a:rPr lang="en-US" dirty="0"/>
              <a:t>QIP Example</a:t>
            </a:r>
          </a:p>
        </p:txBody>
      </p:sp>
      <p:sp>
        <p:nvSpPr>
          <p:cNvPr id="2" name="Slide Number Placeholder 1">
            <a:extLst>
              <a:ext uri="{FF2B5EF4-FFF2-40B4-BE49-F238E27FC236}">
                <a16:creationId xmlns:a16="http://schemas.microsoft.com/office/drawing/2014/main" id="{6133630B-9499-4C9D-84A5-4B8BDFAB8900}"/>
              </a:ext>
            </a:extLst>
          </p:cNvPr>
          <p:cNvSpPr>
            <a:spLocks noGrp="1"/>
          </p:cNvSpPr>
          <p:nvPr>
            <p:ph type="sldNum" sz="quarter" idx="12"/>
          </p:nvPr>
        </p:nvSpPr>
        <p:spPr/>
        <p:txBody>
          <a:bodyPr/>
          <a:lstStyle/>
          <a:p>
            <a:fld id="{75A4F164-3A46-4CEE-A25C-CA523D5E42F3}" type="slidenum">
              <a:rPr lang="en-US" smtClean="0"/>
              <a:pPr/>
              <a:t>11</a:t>
            </a:fld>
            <a:endParaRPr lang="en-US" dirty="0"/>
          </a:p>
        </p:txBody>
      </p:sp>
    </p:spTree>
    <p:extLst>
      <p:ext uri="{BB962C8B-B14F-4D97-AF65-F5344CB8AC3E}">
        <p14:creationId xmlns:p14="http://schemas.microsoft.com/office/powerpoint/2010/main" val="338089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B269ED-DDA6-49BD-80F5-14DDE44C07A7}"/>
              </a:ext>
            </a:extLst>
          </p:cNvPr>
          <p:cNvSpPr>
            <a:spLocks noGrp="1"/>
          </p:cNvSpPr>
          <p:nvPr>
            <p:ph sz="half" idx="2"/>
          </p:nvPr>
        </p:nvSpPr>
        <p:spPr>
          <a:xfrm>
            <a:off x="1410332" y="843218"/>
            <a:ext cx="10056244" cy="5444147"/>
          </a:xfrm>
        </p:spPr>
        <p:txBody>
          <a:bodyPr/>
          <a:lstStyle/>
          <a:p>
            <a:pPr marL="0" indent="0">
              <a:buNone/>
            </a:pPr>
            <a:r>
              <a:rPr lang="en-US" dirty="0"/>
              <a:t>While we were in a Covid Brain Funk</a:t>
            </a:r>
          </a:p>
          <a:p>
            <a:pPr marL="0" indent="0">
              <a:buNone/>
            </a:pPr>
            <a:endParaRPr lang="en-US" dirty="0"/>
          </a:p>
          <a:p>
            <a:r>
              <a:rPr lang="en-US" dirty="0"/>
              <a:t>1031 Exchange</a:t>
            </a:r>
          </a:p>
          <a:p>
            <a:pPr lvl="1"/>
            <a:r>
              <a:rPr lang="en-US" sz="2200" dirty="0"/>
              <a:t>15% pass through de Minimis Requirement</a:t>
            </a:r>
          </a:p>
          <a:p>
            <a:pPr lvl="2"/>
            <a:r>
              <a:rPr lang="en-US" sz="2200" dirty="0"/>
              <a:t>(NOT de Minimis Safe Harbor)</a:t>
            </a:r>
          </a:p>
          <a:p>
            <a:pPr lvl="1"/>
            <a:r>
              <a:rPr lang="en-US" sz="2200" dirty="0"/>
              <a:t>Continue to defer 15% or less of tangible personal property</a:t>
            </a:r>
          </a:p>
          <a:p>
            <a:pPr lvl="1"/>
            <a:r>
              <a:rPr lang="en-US" sz="2200" dirty="0">
                <a:effectLst/>
                <a:ea typeface="Calibri" panose="020F0502020204030204" pitchFamily="34" charset="0"/>
                <a:cs typeface="Calibri Light" panose="020F0302020204030204" pitchFamily="34" charset="0"/>
              </a:rPr>
              <a:t>If you have 15% or less of tangible personal property (based on the new property FMV) then it meets the de </a:t>
            </a:r>
            <a:r>
              <a:rPr lang="en-US" sz="2200" dirty="0">
                <a:ea typeface="Calibri" panose="020F0502020204030204" pitchFamily="34" charset="0"/>
                <a:cs typeface="Calibri Light" panose="020F0302020204030204" pitchFamily="34" charset="0"/>
              </a:rPr>
              <a:t>M</a:t>
            </a:r>
            <a:r>
              <a:rPr lang="en-US" sz="2200" dirty="0">
                <a:effectLst/>
                <a:ea typeface="Calibri" panose="020F0502020204030204" pitchFamily="34" charset="0"/>
                <a:cs typeface="Calibri Light" panose="020F0302020204030204" pitchFamily="34" charset="0"/>
              </a:rPr>
              <a:t>inimis requirement for a 1031 exchange.  If you have </a:t>
            </a:r>
            <a:r>
              <a:rPr lang="en-US" sz="2200" dirty="0">
                <a:ea typeface="Calibri" panose="020F0502020204030204" pitchFamily="34" charset="0"/>
                <a:cs typeface="Calibri Light" panose="020F0302020204030204" pitchFamily="34" charset="0"/>
              </a:rPr>
              <a:t>more than 1</a:t>
            </a:r>
            <a:r>
              <a:rPr lang="en-US" sz="2200" dirty="0">
                <a:effectLst/>
                <a:ea typeface="Calibri" panose="020F0502020204030204" pitchFamily="34" charset="0"/>
                <a:cs typeface="Calibri Light" panose="020F0302020204030204" pitchFamily="34" charset="0"/>
              </a:rPr>
              <a:t>5% of tangible personal property you are disqualified and can’t defer any tangible personal property in a 1031 exchange.</a:t>
            </a:r>
          </a:p>
          <a:p>
            <a:pPr lvl="2"/>
            <a:r>
              <a:rPr lang="en-US" sz="2200" dirty="0"/>
              <a:t>Memorandum # 201238027 – 9/21/2012</a:t>
            </a:r>
          </a:p>
          <a:p>
            <a:pPr lvl="2"/>
            <a:r>
              <a:rPr lang="en-US" sz="2200" dirty="0"/>
              <a:t>Federal Register Vol 85, #232 - 12/2/2020</a:t>
            </a:r>
          </a:p>
          <a:p>
            <a:pPr marL="903288" lvl="2" indent="0">
              <a:buNone/>
            </a:pPr>
            <a:endParaRPr lang="en-US" sz="1600" dirty="0">
              <a:effectLst/>
              <a:ea typeface="Calibri" panose="020F0502020204030204" pitchFamily="34" charset="0"/>
              <a:cs typeface="Calibri Light" panose="020F0302020204030204" pitchFamily="34" charset="0"/>
            </a:endParaRPr>
          </a:p>
          <a:p>
            <a:endParaRPr lang="en-US" dirty="0"/>
          </a:p>
        </p:txBody>
      </p:sp>
      <p:sp>
        <p:nvSpPr>
          <p:cNvPr id="3" name="Title 2">
            <a:extLst>
              <a:ext uri="{FF2B5EF4-FFF2-40B4-BE49-F238E27FC236}">
                <a16:creationId xmlns:a16="http://schemas.microsoft.com/office/drawing/2014/main" id="{A56BC849-55BE-4BF0-9575-5138E3D72FAB}"/>
              </a:ext>
            </a:extLst>
          </p:cNvPr>
          <p:cNvSpPr>
            <a:spLocks noGrp="1"/>
          </p:cNvSpPr>
          <p:nvPr>
            <p:ph type="title"/>
          </p:nvPr>
        </p:nvSpPr>
        <p:spPr/>
        <p:txBody>
          <a:bodyPr/>
          <a:lstStyle/>
          <a:p>
            <a:r>
              <a:rPr lang="en-US" dirty="0"/>
              <a:t>Tax Laws of 2020</a:t>
            </a:r>
          </a:p>
        </p:txBody>
      </p:sp>
      <p:sp>
        <p:nvSpPr>
          <p:cNvPr id="5" name="Slide Number Placeholder 4">
            <a:extLst>
              <a:ext uri="{FF2B5EF4-FFF2-40B4-BE49-F238E27FC236}">
                <a16:creationId xmlns:a16="http://schemas.microsoft.com/office/drawing/2014/main" id="{381D6C5B-4ED8-4456-B584-4E42E8F7BB98}"/>
              </a:ext>
            </a:extLst>
          </p:cNvPr>
          <p:cNvSpPr>
            <a:spLocks noGrp="1"/>
          </p:cNvSpPr>
          <p:nvPr>
            <p:ph type="sldNum" sz="quarter" idx="12"/>
          </p:nvPr>
        </p:nvSpPr>
        <p:spPr/>
        <p:txBody>
          <a:bodyPr/>
          <a:lstStyle/>
          <a:p>
            <a:fld id="{75A4F164-3A46-4CEE-A25C-CA523D5E42F3}" type="slidenum">
              <a:rPr lang="en-US" smtClean="0"/>
              <a:pPr/>
              <a:t>12</a:t>
            </a:fld>
            <a:endParaRPr lang="en-US" dirty="0"/>
          </a:p>
        </p:txBody>
      </p:sp>
    </p:spTree>
    <p:extLst>
      <p:ext uri="{BB962C8B-B14F-4D97-AF65-F5344CB8AC3E}">
        <p14:creationId xmlns:p14="http://schemas.microsoft.com/office/powerpoint/2010/main" val="37506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2"/>
          </p:nvPr>
        </p:nvSpPr>
        <p:spPr>
          <a:xfrm>
            <a:off x="1410332" y="1423618"/>
            <a:ext cx="10056244" cy="4692460"/>
          </a:xfrm>
        </p:spPr>
        <p:txBody>
          <a:bodyPr>
            <a:normAutofit fontScale="47500" lnSpcReduction="20000"/>
          </a:bodyPr>
          <a:lstStyle/>
          <a:p>
            <a:pPr>
              <a:defRPr/>
            </a:pPr>
            <a:r>
              <a:rPr lang="en-US" sz="4600" dirty="0"/>
              <a:t>U.S. Tax Code provides guidance on treatments of amounts paid to acquire, produce or improve tangible personal property – buildings, equipment, improvements, etc. </a:t>
            </a:r>
          </a:p>
          <a:p>
            <a:pPr>
              <a:defRPr/>
            </a:pPr>
            <a:r>
              <a:rPr lang="en-US" sz="4600" dirty="0"/>
              <a:t>One significant part is applied to </a:t>
            </a:r>
            <a:r>
              <a:rPr lang="en-US" sz="4600" u="sng" dirty="0"/>
              <a:t>improvements</a:t>
            </a:r>
            <a:r>
              <a:rPr lang="en-US" sz="4600" dirty="0"/>
              <a:t> or </a:t>
            </a:r>
            <a:r>
              <a:rPr lang="en-US" sz="4600" u="sng" dirty="0"/>
              <a:t>repairs to existing property</a:t>
            </a:r>
            <a:r>
              <a:rPr lang="en-US" sz="4600" dirty="0"/>
              <a:t> as items that you must:</a:t>
            </a:r>
          </a:p>
          <a:p>
            <a:pPr>
              <a:defRPr/>
            </a:pPr>
            <a:endParaRPr lang="en-US" sz="4600" dirty="0"/>
          </a:p>
          <a:p>
            <a:pPr lvl="2">
              <a:defRPr/>
            </a:pPr>
            <a:r>
              <a:rPr lang="en-US" sz="4600" b="1" dirty="0"/>
              <a:t>CAPITALIZE</a:t>
            </a:r>
            <a:r>
              <a:rPr lang="en-US" sz="4600" dirty="0"/>
              <a:t>: and carry on a depreciation schedule.</a:t>
            </a:r>
          </a:p>
          <a:p>
            <a:pPr marL="914354" lvl="2" indent="0">
              <a:buNone/>
              <a:defRPr/>
            </a:pPr>
            <a:r>
              <a:rPr lang="en-US" sz="4600" dirty="0"/>
              <a:t>            Or</a:t>
            </a:r>
          </a:p>
          <a:p>
            <a:pPr lvl="2">
              <a:defRPr/>
            </a:pPr>
            <a:r>
              <a:rPr lang="en-US" sz="4600" b="1" dirty="0"/>
              <a:t>EXPENSE</a:t>
            </a:r>
            <a:r>
              <a:rPr lang="en-US" sz="4600" dirty="0"/>
              <a:t>: allowed to write off in the year of the expenditure. </a:t>
            </a:r>
          </a:p>
          <a:p>
            <a:pPr lvl="1">
              <a:defRPr/>
            </a:pPr>
            <a:endParaRPr lang="en-US" sz="4600" dirty="0"/>
          </a:p>
          <a:p>
            <a:pPr>
              <a:defRPr/>
            </a:pPr>
            <a:r>
              <a:rPr lang="en-US" sz="4600" dirty="0"/>
              <a:t>The Repair Regulations define the elements outlined and create a consistent method for all taxpayers.  </a:t>
            </a:r>
            <a:endParaRPr lang="en-US" sz="4600" u="sng" dirty="0"/>
          </a:p>
          <a:p>
            <a:pPr lvl="2">
              <a:buFont typeface="Courier New" panose="02070309020205020404" pitchFamily="49" charset="0"/>
              <a:buChar char="o"/>
              <a:defRPr/>
            </a:pPr>
            <a:endParaRPr lang="en-US" sz="2299" dirty="0"/>
          </a:p>
        </p:txBody>
      </p:sp>
      <p:sp>
        <p:nvSpPr>
          <p:cNvPr id="3" name="Title 2">
            <a:extLst>
              <a:ext uri="{FF2B5EF4-FFF2-40B4-BE49-F238E27FC236}">
                <a16:creationId xmlns:a16="http://schemas.microsoft.com/office/drawing/2014/main" id="{3EE098E3-6FB9-470F-BF33-60AA4CABBCA8}"/>
              </a:ext>
            </a:extLst>
          </p:cNvPr>
          <p:cNvSpPr>
            <a:spLocks noGrp="1"/>
          </p:cNvSpPr>
          <p:nvPr>
            <p:ph type="title"/>
          </p:nvPr>
        </p:nvSpPr>
        <p:spPr/>
        <p:txBody>
          <a:bodyPr/>
          <a:lstStyle/>
          <a:p>
            <a:r>
              <a:rPr lang="en-US" dirty="0"/>
              <a:t>The 2014 Repair Regulations</a:t>
            </a:r>
            <a:br>
              <a:rPr lang="en-US" dirty="0"/>
            </a:br>
            <a:endParaRPr lang="en-US" dirty="0"/>
          </a:p>
        </p:txBody>
      </p:sp>
      <p:sp>
        <p:nvSpPr>
          <p:cNvPr id="4" name="Text Placeholder 3">
            <a:extLst>
              <a:ext uri="{FF2B5EF4-FFF2-40B4-BE49-F238E27FC236}">
                <a16:creationId xmlns:a16="http://schemas.microsoft.com/office/drawing/2014/main" id="{F0426BB3-5D2F-41D2-8C52-94734060C197}"/>
              </a:ext>
            </a:extLst>
          </p:cNvPr>
          <p:cNvSpPr>
            <a:spLocks noGrp="1"/>
          </p:cNvSpPr>
          <p:nvPr>
            <p:ph type="body" sz="quarter" idx="10"/>
          </p:nvPr>
        </p:nvSpPr>
        <p:spPr/>
        <p:txBody>
          <a:bodyPr/>
          <a:lstStyle/>
          <a:p>
            <a:r>
              <a:rPr lang="en-US" dirty="0"/>
              <a:t>What are the Tangible Property Regulations? </a:t>
            </a:r>
          </a:p>
        </p:txBody>
      </p:sp>
      <p:sp>
        <p:nvSpPr>
          <p:cNvPr id="2" name="Slide Number Placeholder 1"/>
          <p:cNvSpPr>
            <a:spLocks noGrp="1"/>
          </p:cNvSpPr>
          <p:nvPr>
            <p:ph type="sldNum" sz="quarter" idx="12"/>
          </p:nvPr>
        </p:nvSpPr>
        <p:spPr/>
        <p:txBody>
          <a:bodyPr/>
          <a:lstStyle/>
          <a:p>
            <a:fld id="{AAEAE4A8-A6E5-453E-B946-FB774B73F48C}" type="slidenum">
              <a:rPr lang="en-US" smtClean="0"/>
              <a:t>13</a:t>
            </a:fld>
            <a:endParaRPr lang="en-US"/>
          </a:p>
        </p:txBody>
      </p:sp>
    </p:spTree>
    <p:extLst>
      <p:ext uri="{BB962C8B-B14F-4D97-AF65-F5344CB8AC3E}">
        <p14:creationId xmlns:p14="http://schemas.microsoft.com/office/powerpoint/2010/main" val="8554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18"/>
          <p:cNvSpPr txBox="1">
            <a:spLocks noChangeArrowheads="1"/>
          </p:cNvSpPr>
          <p:nvPr/>
        </p:nvSpPr>
        <p:spPr bwMode="auto">
          <a:xfrm>
            <a:off x="3144971" y="179882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0"/>
              </a:spcBef>
              <a:buClrTx/>
              <a:buSzTx/>
              <a:buFontTx/>
              <a:buNone/>
            </a:pPr>
            <a:endParaRPr lang="en-US" altLang="en-US" sz="1350" dirty="0"/>
          </a:p>
        </p:txBody>
      </p:sp>
      <p:sp>
        <p:nvSpPr>
          <p:cNvPr id="5" name="Content Placeholder 4">
            <a:extLst>
              <a:ext uri="{FF2B5EF4-FFF2-40B4-BE49-F238E27FC236}">
                <a16:creationId xmlns:a16="http://schemas.microsoft.com/office/drawing/2014/main" id="{8F4F228B-6D73-4DC6-ACFB-9D363F848D46}"/>
              </a:ext>
            </a:extLst>
          </p:cNvPr>
          <p:cNvSpPr>
            <a:spLocks noGrp="1"/>
          </p:cNvSpPr>
          <p:nvPr>
            <p:ph sz="half" idx="2"/>
          </p:nvPr>
        </p:nvSpPr>
        <p:spPr/>
        <p:txBody>
          <a:bodyPr/>
          <a:lstStyle/>
          <a:p>
            <a:r>
              <a:rPr lang="en-US" dirty="0">
                <a:latin typeface="Calibri Light" panose="020F0302020204030204" pitchFamily="34" charset="0"/>
                <a:cs typeface="Calibri Light" panose="020F0302020204030204" pitchFamily="34" charset="0"/>
              </a:rPr>
              <a:t>“In anticipation of the final regulations, many taxpayers completed “capitalization to repair” studies and filed accounting method changes to re-characterize previously capitalized costs to deductible repairs.” </a:t>
            </a:r>
          </a:p>
          <a:p>
            <a:r>
              <a:rPr lang="en-US" dirty="0">
                <a:latin typeface="Calibri Light" panose="020F0302020204030204" pitchFamily="34" charset="0"/>
                <a:cs typeface="Calibri Light" panose="020F0302020204030204" pitchFamily="34" charset="0"/>
              </a:rPr>
              <a:t>“Taxpayers generally made these method changes for years 2006 through 2012. Beginning on or after January 1, 2014, </a:t>
            </a:r>
            <a:r>
              <a:rPr lang="en-US" dirty="0">
                <a:solidFill>
                  <a:srgbClr val="009644"/>
                </a:solidFill>
                <a:latin typeface="Calibri Light" panose="020F0302020204030204" pitchFamily="34" charset="0"/>
                <a:cs typeface="Calibri Light" panose="020F0302020204030204" pitchFamily="34" charset="0"/>
              </a:rPr>
              <a:t>taxpayers </a:t>
            </a:r>
            <a:r>
              <a:rPr lang="en-US" b="1" dirty="0">
                <a:solidFill>
                  <a:srgbClr val="009644"/>
                </a:solidFill>
                <a:latin typeface="Calibri Light" panose="020F0302020204030204" pitchFamily="34" charset="0"/>
                <a:cs typeface="Calibri Light" panose="020F0302020204030204" pitchFamily="34" charset="0"/>
              </a:rPr>
              <a:t>are required </a:t>
            </a:r>
            <a:r>
              <a:rPr lang="en-US" dirty="0">
                <a:solidFill>
                  <a:srgbClr val="009644"/>
                </a:solidFill>
                <a:latin typeface="Calibri Light" panose="020F0302020204030204" pitchFamily="34" charset="0"/>
                <a:cs typeface="Calibri Light" panose="020F0302020204030204" pitchFamily="34" charset="0"/>
              </a:rPr>
              <a:t>to comply with the final regulations and are expected to change their accounting methods to implement the final regulations.”</a:t>
            </a:r>
          </a:p>
          <a:p>
            <a:r>
              <a:rPr lang="en-US" dirty="0">
                <a:latin typeface="Calibri Light" panose="020F0302020204030204" pitchFamily="34" charset="0"/>
                <a:cs typeface="Calibri Light" panose="020F0302020204030204" pitchFamily="34" charset="0"/>
              </a:rPr>
              <a:t>“The examiner should determine whether a repair study was conducted in a prior year, if Forms 3115 were filed to change the tax treatment of repairs, and the amount of the associated § 481(a) adjustment(s).”</a:t>
            </a:r>
          </a:p>
          <a:p>
            <a:endParaRPr lang="en-US" sz="2000" dirty="0"/>
          </a:p>
        </p:txBody>
      </p:sp>
      <p:sp>
        <p:nvSpPr>
          <p:cNvPr id="4" name="Title 3">
            <a:extLst>
              <a:ext uri="{FF2B5EF4-FFF2-40B4-BE49-F238E27FC236}">
                <a16:creationId xmlns:a16="http://schemas.microsoft.com/office/drawing/2014/main" id="{4F030E4C-8545-4BEF-91FE-5F4360856751}"/>
              </a:ext>
            </a:extLst>
          </p:cNvPr>
          <p:cNvSpPr>
            <a:spLocks noGrp="1"/>
          </p:cNvSpPr>
          <p:nvPr>
            <p:ph type="title"/>
          </p:nvPr>
        </p:nvSpPr>
        <p:spPr/>
        <p:txBody>
          <a:bodyPr/>
          <a:lstStyle/>
          <a:p>
            <a:r>
              <a:rPr lang="en-US" sz="3200" dirty="0">
                <a:latin typeface="+mj-lt"/>
                <a:cs typeface="Calibri Light" panose="020F0302020204030204" pitchFamily="34" charset="0"/>
              </a:rPr>
              <a:t>2014 TANGIBLE PROPERTY REGULATIONS</a:t>
            </a:r>
            <a:br>
              <a:rPr lang="en-US" sz="3200" dirty="0">
                <a:latin typeface="+mj-lt"/>
                <a:cs typeface="Calibri Light" panose="020F0302020204030204" pitchFamily="34" charset="0"/>
              </a:rPr>
            </a:br>
            <a:endParaRPr lang="en-US" dirty="0"/>
          </a:p>
        </p:txBody>
      </p:sp>
      <p:sp>
        <p:nvSpPr>
          <p:cNvPr id="7" name="Text Placeholder 6">
            <a:extLst>
              <a:ext uri="{FF2B5EF4-FFF2-40B4-BE49-F238E27FC236}">
                <a16:creationId xmlns:a16="http://schemas.microsoft.com/office/drawing/2014/main" id="{0845FF96-DC22-46D0-8CD6-D0F2C7AA7508}"/>
              </a:ext>
            </a:extLst>
          </p:cNvPr>
          <p:cNvSpPr>
            <a:spLocks noGrp="1"/>
          </p:cNvSpPr>
          <p:nvPr>
            <p:ph type="body" sz="quarter" idx="10"/>
          </p:nvPr>
        </p:nvSpPr>
        <p:spPr/>
        <p:txBody>
          <a:bodyPr/>
          <a:lstStyle/>
          <a:p>
            <a:r>
              <a:rPr lang="en-US" sz="2000" dirty="0">
                <a:solidFill>
                  <a:schemeClr val="bg1">
                    <a:lumMod val="65000"/>
                  </a:schemeClr>
                </a:solidFill>
                <a:latin typeface="Calibri Light" panose="020F0302020204030204" pitchFamily="34" charset="0"/>
                <a:cs typeface="Calibri Light" panose="020F0302020204030204" pitchFamily="34" charset="0"/>
              </a:rPr>
              <a:t>Quotes from the US Government Audit Technique Guide 2016</a:t>
            </a:r>
          </a:p>
          <a:p>
            <a:endParaRPr lang="en-US" dirty="0"/>
          </a:p>
        </p:txBody>
      </p:sp>
      <p:sp>
        <p:nvSpPr>
          <p:cNvPr id="3" name="Slide Number Placeholder 2"/>
          <p:cNvSpPr>
            <a:spLocks noGrp="1"/>
          </p:cNvSpPr>
          <p:nvPr>
            <p:ph type="sldNum" sz="quarter" idx="12"/>
          </p:nvPr>
        </p:nvSpPr>
        <p:spPr/>
        <p:txBody>
          <a:bodyPr/>
          <a:lstStyle/>
          <a:p>
            <a:fld id="{75A4F164-3A46-4CEE-A25C-CA523D5E42F3}" type="slidenum">
              <a:rPr lang="en-US" smtClean="0"/>
              <a:t>14</a:t>
            </a:fld>
            <a:endParaRPr lang="en-US" dirty="0"/>
          </a:p>
        </p:txBody>
      </p:sp>
    </p:spTree>
    <p:extLst>
      <p:ext uri="{BB962C8B-B14F-4D97-AF65-F5344CB8AC3E}">
        <p14:creationId xmlns:p14="http://schemas.microsoft.com/office/powerpoint/2010/main" val="5114198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3C3B01D2-860B-47B7-8E78-0F6EECBE72FB}"/>
              </a:ext>
            </a:extLst>
          </p:cNvPr>
          <p:cNvSpPr>
            <a:spLocks noGrp="1"/>
          </p:cNvSpPr>
          <p:nvPr>
            <p:ph type="title"/>
          </p:nvPr>
        </p:nvSpPr>
        <p:spPr/>
        <p:txBody>
          <a:bodyPr/>
          <a:lstStyle/>
          <a:p>
            <a:r>
              <a:rPr lang="en-US" dirty="0"/>
              <a:t>Workflow to Maximize Cash Flow through Expenses or Depreciation Deductions</a:t>
            </a:r>
            <a:br>
              <a:rPr lang="en-US" dirty="0"/>
            </a:br>
            <a:endParaRPr lang="en-US" dirty="0"/>
          </a:p>
        </p:txBody>
      </p:sp>
      <p:sp>
        <p:nvSpPr>
          <p:cNvPr id="32" name="Slide Number Placeholder 31">
            <a:extLst>
              <a:ext uri="{FF2B5EF4-FFF2-40B4-BE49-F238E27FC236}">
                <a16:creationId xmlns:a16="http://schemas.microsoft.com/office/drawing/2014/main" id="{B0756D9B-BED1-4C7F-81F6-C5AEFBAB5D2C}"/>
              </a:ext>
            </a:extLst>
          </p:cNvPr>
          <p:cNvSpPr>
            <a:spLocks noGrp="1"/>
          </p:cNvSpPr>
          <p:nvPr>
            <p:ph type="sldNum" sz="quarter" idx="12"/>
          </p:nvPr>
        </p:nvSpPr>
        <p:spPr/>
        <p:txBody>
          <a:bodyPr/>
          <a:lstStyle/>
          <a:p>
            <a:fld id="{75A4F164-3A46-4CEE-A25C-CA523D5E42F3}" type="slidenum">
              <a:rPr lang="en-US" smtClean="0"/>
              <a:pPr/>
              <a:t>15</a:t>
            </a:fld>
            <a:endParaRPr lang="en-US" dirty="0"/>
          </a:p>
        </p:txBody>
      </p:sp>
      <p:grpSp>
        <p:nvGrpSpPr>
          <p:cNvPr id="4" name="Gruppieren 5">
            <a:extLst>
              <a:ext uri="{FF2B5EF4-FFF2-40B4-BE49-F238E27FC236}">
                <a16:creationId xmlns:a16="http://schemas.microsoft.com/office/drawing/2014/main" id="{8F0CD24D-9560-41E3-A102-558375D8CB0C}"/>
              </a:ext>
            </a:extLst>
          </p:cNvPr>
          <p:cNvGrpSpPr/>
          <p:nvPr/>
        </p:nvGrpSpPr>
        <p:grpSpPr>
          <a:xfrm>
            <a:off x="1790542" y="1388697"/>
            <a:ext cx="9581966" cy="4557633"/>
            <a:chOff x="550945" y="1416566"/>
            <a:chExt cx="11347055" cy="4485363"/>
          </a:xfrm>
        </p:grpSpPr>
        <p:grpSp>
          <p:nvGrpSpPr>
            <p:cNvPr id="5" name="Gruppieren 17">
              <a:extLst>
                <a:ext uri="{FF2B5EF4-FFF2-40B4-BE49-F238E27FC236}">
                  <a16:creationId xmlns:a16="http://schemas.microsoft.com/office/drawing/2014/main" id="{8FC81F76-52E7-498A-9CB9-6D64EA96A187}"/>
                </a:ext>
              </a:extLst>
            </p:cNvPr>
            <p:cNvGrpSpPr/>
            <p:nvPr/>
          </p:nvGrpSpPr>
          <p:grpSpPr>
            <a:xfrm>
              <a:off x="550945" y="1416566"/>
              <a:ext cx="11347052" cy="2356503"/>
              <a:chOff x="550945" y="1430286"/>
              <a:chExt cx="11347052" cy="1993296"/>
            </a:xfrm>
          </p:grpSpPr>
          <p:grpSp>
            <p:nvGrpSpPr>
              <p:cNvPr id="23" name="Gruppieren 3">
                <a:extLst>
                  <a:ext uri="{FF2B5EF4-FFF2-40B4-BE49-F238E27FC236}">
                    <a16:creationId xmlns:a16="http://schemas.microsoft.com/office/drawing/2014/main" id="{6F4BBD13-AA60-427A-9C9D-18785D987F3E}"/>
                  </a:ext>
                </a:extLst>
              </p:cNvPr>
              <p:cNvGrpSpPr/>
              <p:nvPr/>
            </p:nvGrpSpPr>
            <p:grpSpPr>
              <a:xfrm>
                <a:off x="550945" y="1441232"/>
                <a:ext cx="3629904" cy="1465100"/>
                <a:chOff x="550945" y="1441232"/>
                <a:chExt cx="3629904" cy="1465100"/>
              </a:xfrm>
            </p:grpSpPr>
            <p:sp>
              <p:nvSpPr>
                <p:cNvPr id="30" name="Line 20">
                  <a:extLst>
                    <a:ext uri="{FF2B5EF4-FFF2-40B4-BE49-F238E27FC236}">
                      <a16:creationId xmlns:a16="http://schemas.microsoft.com/office/drawing/2014/main" id="{9A3B99C6-68DA-4520-BEA7-6F5B2871576F}"/>
                    </a:ext>
                  </a:extLst>
                </p:cNvPr>
                <p:cNvSpPr>
                  <a:spLocks noChangeShapeType="1"/>
                </p:cNvSpPr>
                <p:nvPr/>
              </p:nvSpPr>
              <p:spPr bwMode="gray">
                <a:xfrm flipV="1">
                  <a:off x="550945" y="1538332"/>
                  <a:ext cx="0" cy="1368000"/>
                </a:xfrm>
                <a:prstGeom prst="line">
                  <a:avLst/>
                </a:prstGeom>
                <a:noFill/>
                <a:ln w="19050">
                  <a:solidFill>
                    <a:srgbClr val="969696"/>
                  </a:solidFill>
                  <a:prstDash val="sysDot"/>
                  <a:round/>
                  <a:headEnd/>
                  <a:tailEnd/>
                </a:ln>
              </p:spPr>
              <p:txBody>
                <a:bodyPr/>
                <a:lstStyle/>
                <a:p>
                  <a:endParaRPr lang="en-US" sz="1069" dirty="0"/>
                </a:p>
              </p:txBody>
            </p:sp>
            <p:sp>
              <p:nvSpPr>
                <p:cNvPr id="31" name="Text Box 13">
                  <a:extLst>
                    <a:ext uri="{FF2B5EF4-FFF2-40B4-BE49-F238E27FC236}">
                      <a16:creationId xmlns:a16="http://schemas.microsoft.com/office/drawing/2014/main" id="{0C061A66-9252-4058-955B-AC926A4FD778}"/>
                    </a:ext>
                  </a:extLst>
                </p:cNvPr>
                <p:cNvSpPr txBox="1">
                  <a:spLocks noChangeArrowheads="1"/>
                </p:cNvSpPr>
                <p:nvPr/>
              </p:nvSpPr>
              <p:spPr bwMode="gray">
                <a:xfrm>
                  <a:off x="743258" y="1441232"/>
                  <a:ext cx="3437591" cy="1457177"/>
                </a:xfrm>
                <a:prstGeom prst="rect">
                  <a:avLst/>
                </a:prstGeom>
                <a:noFill/>
                <a:ln w="9525" algn="ctr">
                  <a:noFill/>
                  <a:miter lim="800000"/>
                  <a:headEnd/>
                  <a:tailEnd/>
                </a:ln>
              </p:spPr>
              <p:txBody>
                <a:bodyPr wrap="square" lIns="0" tIns="0" rIns="0" bIns="0">
                  <a:noAutofit/>
                </a:bodyPr>
                <a:lstStyle/>
                <a:p>
                  <a:pPr>
                    <a:spcBef>
                      <a:spcPts val="315"/>
                    </a:spcBef>
                    <a:buClr>
                      <a:schemeClr val="dk1"/>
                    </a:buClr>
                    <a:buSzPct val="100000"/>
                  </a:pPr>
                  <a:r>
                    <a:rPr lang="en-US" sz="1600" b="1" dirty="0">
                      <a:latin typeface="Calibri" panose="020F0502020204030204" pitchFamily="34" charset="0"/>
                      <a:cs typeface="Calibri" panose="020F0502020204030204" pitchFamily="34" charset="0"/>
                    </a:rPr>
                    <a:t>Safe Harbors</a:t>
                  </a:r>
                </a:p>
                <a:p>
                  <a:pPr>
                    <a:spcBef>
                      <a:spcPts val="315"/>
                    </a:spcBef>
                    <a:buClr>
                      <a:schemeClr val="dk1"/>
                    </a:buClr>
                    <a:buSzPct val="100000"/>
                  </a:pPr>
                  <a:r>
                    <a:rPr lang="en-US" sz="1600" dirty="0">
                      <a:latin typeface="Calibri" panose="020F0502020204030204" pitchFamily="34" charset="0"/>
                      <a:cs typeface="Calibri" panose="020F0502020204030204" pitchFamily="34" charset="0"/>
                    </a:rPr>
                    <a:t>Does the expenditure fall under the DMSH, RMSH or STSH? If yes, write it down. </a:t>
                  </a:r>
                  <a:r>
                    <a:rPr lang="en-US" sz="1600" dirty="0">
                      <a:latin typeface="Calibri" panose="020F0502020204030204" pitchFamily="34" charset="0"/>
                      <a:cs typeface="Calibri" panose="020F0502020204030204" pitchFamily="34" charset="0"/>
                      <a:sym typeface="Calibri"/>
                    </a:rPr>
                    <a:t>Define the building systems? </a:t>
                  </a:r>
                  <a:r>
                    <a:rPr lang="en-US" sz="1600" i="1" dirty="0">
                      <a:latin typeface="Calibri" panose="020F0502020204030204" pitchFamily="34" charset="0"/>
                      <a:cs typeface="Calibri" panose="020F0502020204030204" pitchFamily="34" charset="0"/>
                      <a:sym typeface="Calibri"/>
                    </a:rPr>
                    <a:t>Move to next step.</a:t>
                  </a:r>
                </a:p>
              </p:txBody>
            </p:sp>
          </p:grpSp>
          <p:grpSp>
            <p:nvGrpSpPr>
              <p:cNvPr id="24" name="Gruppieren 4">
                <a:extLst>
                  <a:ext uri="{FF2B5EF4-FFF2-40B4-BE49-F238E27FC236}">
                    <a16:creationId xmlns:a16="http://schemas.microsoft.com/office/drawing/2014/main" id="{0ACE445D-9D66-409E-8C2B-1582ADC1F65A}"/>
                  </a:ext>
                </a:extLst>
              </p:cNvPr>
              <p:cNvGrpSpPr/>
              <p:nvPr/>
            </p:nvGrpSpPr>
            <p:grpSpPr>
              <a:xfrm>
                <a:off x="4296120" y="1430286"/>
                <a:ext cx="3593029" cy="1993296"/>
                <a:chOff x="4296120" y="1430286"/>
                <a:chExt cx="3593029" cy="1993296"/>
              </a:xfrm>
            </p:grpSpPr>
            <p:sp>
              <p:nvSpPr>
                <p:cNvPr id="28" name="Line 20">
                  <a:extLst>
                    <a:ext uri="{FF2B5EF4-FFF2-40B4-BE49-F238E27FC236}">
                      <a16:creationId xmlns:a16="http://schemas.microsoft.com/office/drawing/2014/main" id="{769AA6AF-6511-4BFC-9E3C-CA086D09CA40}"/>
                    </a:ext>
                  </a:extLst>
                </p:cNvPr>
                <p:cNvSpPr>
                  <a:spLocks noChangeShapeType="1"/>
                </p:cNvSpPr>
                <p:nvPr/>
              </p:nvSpPr>
              <p:spPr bwMode="gray">
                <a:xfrm flipV="1">
                  <a:off x="4296120" y="1538332"/>
                  <a:ext cx="0" cy="1368000"/>
                </a:xfrm>
                <a:prstGeom prst="line">
                  <a:avLst/>
                </a:prstGeom>
                <a:noFill/>
                <a:ln w="19050">
                  <a:solidFill>
                    <a:srgbClr val="969696"/>
                  </a:solidFill>
                  <a:prstDash val="sysDot"/>
                  <a:round/>
                  <a:headEnd/>
                  <a:tailEnd/>
                </a:ln>
              </p:spPr>
              <p:txBody>
                <a:bodyPr/>
                <a:lstStyle/>
                <a:p>
                  <a:endParaRPr lang="en-US" sz="1069" dirty="0"/>
                </a:p>
              </p:txBody>
            </p:sp>
            <p:sp>
              <p:nvSpPr>
                <p:cNvPr id="29" name="Text Box 13">
                  <a:extLst>
                    <a:ext uri="{FF2B5EF4-FFF2-40B4-BE49-F238E27FC236}">
                      <a16:creationId xmlns:a16="http://schemas.microsoft.com/office/drawing/2014/main" id="{400F935C-96BA-4F70-94F8-A7ED1573042E}"/>
                    </a:ext>
                  </a:extLst>
                </p:cNvPr>
                <p:cNvSpPr txBox="1">
                  <a:spLocks noChangeArrowheads="1"/>
                </p:cNvSpPr>
                <p:nvPr/>
              </p:nvSpPr>
              <p:spPr bwMode="gray">
                <a:xfrm>
                  <a:off x="4448264" y="1430286"/>
                  <a:ext cx="3440885" cy="1993296"/>
                </a:xfrm>
                <a:prstGeom prst="rect">
                  <a:avLst/>
                </a:prstGeom>
                <a:noFill/>
                <a:ln w="9525" algn="ctr">
                  <a:noFill/>
                  <a:miter lim="800000"/>
                  <a:headEnd/>
                  <a:tailEnd/>
                </a:ln>
              </p:spPr>
              <p:txBody>
                <a:bodyPr wrap="square" lIns="0" tIns="0" rIns="0" bIns="0">
                  <a:noAutofit/>
                </a:bodyPr>
                <a:lstStyle/>
                <a:p>
                  <a:pPr>
                    <a:spcBef>
                      <a:spcPts val="315"/>
                    </a:spcBef>
                    <a:buClr>
                      <a:schemeClr val="dk1"/>
                    </a:buClr>
                    <a:buSzPct val="100000"/>
                  </a:pPr>
                  <a:r>
                    <a:rPr lang="en-US" sz="1600" b="1" dirty="0">
                      <a:latin typeface="Calibri" panose="020F0502020204030204" pitchFamily="34" charset="0"/>
                      <a:cs typeface="Calibri" panose="020F0502020204030204" pitchFamily="34" charset="0"/>
                    </a:rPr>
                    <a:t>Major Improvement</a:t>
                  </a:r>
                </a:p>
                <a:p>
                  <a:pPr>
                    <a:spcBef>
                      <a:spcPts val="315"/>
                    </a:spcBef>
                    <a:buClr>
                      <a:schemeClr val="dk1"/>
                    </a:buClr>
                    <a:buSzPct val="100000"/>
                  </a:pPr>
                  <a:r>
                    <a:rPr lang="en-US" sz="1600" dirty="0">
                      <a:latin typeface="Calibri" panose="020F0502020204030204" pitchFamily="34" charset="0"/>
                      <a:cs typeface="Calibri" panose="020F0502020204030204" pitchFamily="34" charset="0"/>
                      <a:sym typeface="Calibri"/>
                    </a:rPr>
                    <a:t>Is the expenditure greater than 35% of the replacement cost of the building system? Does it serve a major and critical function? </a:t>
                  </a:r>
                  <a:r>
                    <a:rPr lang="en-US" sz="1600" i="1" dirty="0">
                      <a:latin typeface="Calibri" panose="020F0502020204030204" pitchFamily="34" charset="0"/>
                      <a:cs typeface="Calibri" panose="020F0502020204030204" pitchFamily="34" charset="0"/>
                      <a:sym typeface="Calibri"/>
                    </a:rPr>
                    <a:t>If not, write it down. If yes to both, capitalize it and move to next step.</a:t>
                  </a:r>
                </a:p>
              </p:txBody>
            </p:sp>
          </p:grpSp>
          <p:grpSp>
            <p:nvGrpSpPr>
              <p:cNvPr id="25" name="Gruppieren 13">
                <a:extLst>
                  <a:ext uri="{FF2B5EF4-FFF2-40B4-BE49-F238E27FC236}">
                    <a16:creationId xmlns:a16="http://schemas.microsoft.com/office/drawing/2014/main" id="{E44C88E1-7DB8-4A40-BE91-8FDD3D3A2BF0}"/>
                  </a:ext>
                </a:extLst>
              </p:cNvPr>
              <p:cNvGrpSpPr/>
              <p:nvPr/>
            </p:nvGrpSpPr>
            <p:grpSpPr>
              <a:xfrm>
                <a:off x="8041296" y="1441234"/>
                <a:ext cx="3856701" cy="1514137"/>
                <a:chOff x="8041296" y="1441234"/>
                <a:chExt cx="3856701" cy="1514137"/>
              </a:xfrm>
            </p:grpSpPr>
            <p:sp>
              <p:nvSpPr>
                <p:cNvPr id="26" name="Line 20">
                  <a:extLst>
                    <a:ext uri="{FF2B5EF4-FFF2-40B4-BE49-F238E27FC236}">
                      <a16:creationId xmlns:a16="http://schemas.microsoft.com/office/drawing/2014/main" id="{01C28F84-E647-42C7-BB3A-EB27EE21D944}"/>
                    </a:ext>
                  </a:extLst>
                </p:cNvPr>
                <p:cNvSpPr>
                  <a:spLocks noChangeShapeType="1"/>
                </p:cNvSpPr>
                <p:nvPr/>
              </p:nvSpPr>
              <p:spPr bwMode="gray">
                <a:xfrm flipV="1">
                  <a:off x="8041296" y="1538332"/>
                  <a:ext cx="0" cy="1368000"/>
                </a:xfrm>
                <a:prstGeom prst="line">
                  <a:avLst/>
                </a:prstGeom>
                <a:noFill/>
                <a:ln w="19050">
                  <a:solidFill>
                    <a:srgbClr val="969696"/>
                  </a:solidFill>
                  <a:prstDash val="sysDot"/>
                  <a:round/>
                  <a:headEnd/>
                  <a:tailEnd/>
                </a:ln>
              </p:spPr>
              <p:txBody>
                <a:bodyPr/>
                <a:lstStyle/>
                <a:p>
                  <a:endParaRPr lang="en-US" sz="1069" dirty="0"/>
                </a:p>
              </p:txBody>
            </p:sp>
            <p:sp>
              <p:nvSpPr>
                <p:cNvPr id="27" name="Text Box 13">
                  <a:extLst>
                    <a:ext uri="{FF2B5EF4-FFF2-40B4-BE49-F238E27FC236}">
                      <a16:creationId xmlns:a16="http://schemas.microsoft.com/office/drawing/2014/main" id="{1A228D43-1F45-42A1-A7B5-3B368F967602}"/>
                    </a:ext>
                  </a:extLst>
                </p:cNvPr>
                <p:cNvSpPr txBox="1">
                  <a:spLocks noChangeArrowheads="1"/>
                </p:cNvSpPr>
                <p:nvPr/>
              </p:nvSpPr>
              <p:spPr bwMode="gray">
                <a:xfrm>
                  <a:off x="8193440" y="1441234"/>
                  <a:ext cx="3704557" cy="1514137"/>
                </a:xfrm>
                <a:prstGeom prst="rect">
                  <a:avLst/>
                </a:prstGeom>
                <a:noFill/>
                <a:ln w="9525" algn="ctr">
                  <a:noFill/>
                  <a:miter lim="800000"/>
                  <a:headEnd/>
                  <a:tailEnd/>
                </a:ln>
              </p:spPr>
              <p:txBody>
                <a:bodyPr wrap="square" lIns="0" tIns="0" rIns="0" bIns="0">
                  <a:noAutofit/>
                </a:bodyPr>
                <a:lstStyle/>
                <a:p>
                  <a:pPr>
                    <a:spcBef>
                      <a:spcPts val="315"/>
                    </a:spcBef>
                    <a:buClr>
                      <a:schemeClr val="dk1"/>
                    </a:buClr>
                    <a:buSzPct val="100000"/>
                  </a:pPr>
                  <a:r>
                    <a:rPr lang="en-US" sz="1600" b="1" dirty="0">
                      <a:latin typeface="Calibri" panose="020F0502020204030204" pitchFamily="34" charset="0"/>
                      <a:cs typeface="Calibri" panose="020F0502020204030204" pitchFamily="34" charset="0"/>
                    </a:rPr>
                    <a:t>Maximize Depreciation Expense</a:t>
                  </a:r>
                </a:p>
                <a:p>
                  <a:pPr>
                    <a:spcBef>
                      <a:spcPts val="315"/>
                    </a:spcBef>
                    <a:buClr>
                      <a:schemeClr val="dk1"/>
                    </a:buClr>
                    <a:buSzPct val="100000"/>
                  </a:pPr>
                  <a:r>
                    <a:rPr lang="en-US" sz="1600" dirty="0">
                      <a:latin typeface="Calibri" panose="020F0502020204030204" pitchFamily="34" charset="0"/>
                      <a:cs typeface="Calibri" panose="020F0502020204030204" pitchFamily="34" charset="0"/>
                      <a:sym typeface="Calibri"/>
                    </a:rPr>
                    <a:t>After a cost seg is performed, maximize the depreciation expense by applying 100% bonus depreciation on all assets with a class life less</a:t>
                  </a:r>
                  <a:br>
                    <a:rPr lang="en-US" sz="1600" dirty="0">
                      <a:latin typeface="Calibri" panose="020F0502020204030204" pitchFamily="34" charset="0"/>
                      <a:cs typeface="Calibri" panose="020F0502020204030204" pitchFamily="34" charset="0"/>
                      <a:sym typeface="Calibri"/>
                    </a:rPr>
                  </a:br>
                  <a:r>
                    <a:rPr lang="en-US" sz="1600" dirty="0">
                      <a:latin typeface="Calibri" panose="020F0502020204030204" pitchFamily="34" charset="0"/>
                      <a:cs typeface="Calibri" panose="020F0502020204030204" pitchFamily="34" charset="0"/>
                      <a:sym typeface="Calibri"/>
                    </a:rPr>
                    <a:t>than 20 years or Section 179 to personal property and QIP</a:t>
                  </a:r>
                </a:p>
              </p:txBody>
            </p:sp>
          </p:grpSp>
        </p:grpSp>
        <p:grpSp>
          <p:nvGrpSpPr>
            <p:cNvPr id="6" name="Gruppieren 18">
              <a:extLst>
                <a:ext uri="{FF2B5EF4-FFF2-40B4-BE49-F238E27FC236}">
                  <a16:creationId xmlns:a16="http://schemas.microsoft.com/office/drawing/2014/main" id="{955564FC-5814-4F45-B4B3-9E5F47908C1D}"/>
                </a:ext>
              </a:extLst>
            </p:cNvPr>
            <p:cNvGrpSpPr/>
            <p:nvPr/>
          </p:nvGrpSpPr>
          <p:grpSpPr>
            <a:xfrm>
              <a:off x="2312459" y="4122739"/>
              <a:ext cx="9505355" cy="1779190"/>
              <a:chOff x="2312459" y="4409038"/>
              <a:chExt cx="9505355" cy="1525436"/>
            </a:xfrm>
          </p:grpSpPr>
          <p:grpSp>
            <p:nvGrpSpPr>
              <p:cNvPr id="14" name="Gruppieren 14">
                <a:extLst>
                  <a:ext uri="{FF2B5EF4-FFF2-40B4-BE49-F238E27FC236}">
                    <a16:creationId xmlns:a16="http://schemas.microsoft.com/office/drawing/2014/main" id="{8D51C3D5-5961-4FDD-A85E-35E525419C8C}"/>
                  </a:ext>
                </a:extLst>
              </p:cNvPr>
              <p:cNvGrpSpPr/>
              <p:nvPr/>
            </p:nvGrpSpPr>
            <p:grpSpPr>
              <a:xfrm>
                <a:off x="2312459" y="4409038"/>
                <a:ext cx="3540899" cy="1409370"/>
                <a:chOff x="2312459" y="4409038"/>
                <a:chExt cx="3540899" cy="1409370"/>
              </a:xfrm>
            </p:grpSpPr>
            <p:sp>
              <p:nvSpPr>
                <p:cNvPr id="21" name="Line 20">
                  <a:extLst>
                    <a:ext uri="{FF2B5EF4-FFF2-40B4-BE49-F238E27FC236}">
                      <a16:creationId xmlns:a16="http://schemas.microsoft.com/office/drawing/2014/main" id="{540E8364-73FA-4063-9827-3309E8DE180D}"/>
                    </a:ext>
                  </a:extLst>
                </p:cNvPr>
                <p:cNvSpPr>
                  <a:spLocks noChangeShapeType="1"/>
                </p:cNvSpPr>
                <p:nvPr/>
              </p:nvSpPr>
              <p:spPr bwMode="gray">
                <a:xfrm flipV="1">
                  <a:off x="2312459" y="4450409"/>
                  <a:ext cx="0" cy="1367999"/>
                </a:xfrm>
                <a:prstGeom prst="line">
                  <a:avLst/>
                </a:prstGeom>
                <a:noFill/>
                <a:ln w="19050">
                  <a:solidFill>
                    <a:srgbClr val="969696"/>
                  </a:solidFill>
                  <a:prstDash val="sysDot"/>
                  <a:round/>
                  <a:headEnd/>
                  <a:tailEnd/>
                </a:ln>
              </p:spPr>
              <p:txBody>
                <a:bodyPr/>
                <a:lstStyle/>
                <a:p>
                  <a:endParaRPr lang="en-US" sz="1069" dirty="0"/>
                </a:p>
              </p:txBody>
            </p:sp>
            <p:sp>
              <p:nvSpPr>
                <p:cNvPr id="22" name="Text Box 13">
                  <a:extLst>
                    <a:ext uri="{FF2B5EF4-FFF2-40B4-BE49-F238E27FC236}">
                      <a16:creationId xmlns:a16="http://schemas.microsoft.com/office/drawing/2014/main" id="{A6084871-3B23-4684-8EA8-77B90B521909}"/>
                    </a:ext>
                  </a:extLst>
                </p:cNvPr>
                <p:cNvSpPr txBox="1">
                  <a:spLocks noChangeArrowheads="1"/>
                </p:cNvSpPr>
                <p:nvPr/>
              </p:nvSpPr>
              <p:spPr bwMode="gray">
                <a:xfrm>
                  <a:off x="2508340" y="4409038"/>
                  <a:ext cx="3345018" cy="1400858"/>
                </a:xfrm>
                <a:prstGeom prst="rect">
                  <a:avLst/>
                </a:prstGeom>
                <a:noFill/>
                <a:ln w="9525" algn="ctr">
                  <a:noFill/>
                  <a:miter lim="800000"/>
                  <a:headEnd/>
                  <a:tailEnd/>
                </a:ln>
              </p:spPr>
              <p:txBody>
                <a:bodyPr wrap="square" lIns="0" tIns="50638" rIns="0" bIns="0" anchor="b" anchorCtr="0">
                  <a:noAutofit/>
                </a:bodyPr>
                <a:lstStyle/>
                <a:p>
                  <a:pPr defTabSz="451070">
                    <a:lnSpc>
                      <a:spcPct val="90000"/>
                    </a:lnSpc>
                  </a:pPr>
                  <a:r>
                    <a:rPr lang="en-US" sz="1600" b="1" dirty="0">
                      <a:solidFill>
                        <a:srgbClr val="000000"/>
                      </a:solidFill>
                      <a:latin typeface="Calibri" panose="020F0502020204030204" pitchFamily="34" charset="0"/>
                      <a:cs typeface="Calibri" panose="020F0502020204030204" pitchFamily="34" charset="0"/>
                    </a:rPr>
                    <a:t>Decide: Improvement or Repair?</a:t>
                  </a:r>
                </a:p>
                <a:p>
                  <a:pPr defTabSz="451070">
                    <a:lnSpc>
                      <a:spcPct val="90000"/>
                    </a:lnSpc>
                    <a:spcBef>
                      <a:spcPts val="315"/>
                    </a:spcBef>
                  </a:pPr>
                  <a:r>
                    <a:rPr lang="en-US" sz="1600" dirty="0">
                      <a:solidFill>
                        <a:schemeClr val="dk1"/>
                      </a:solidFill>
                      <a:latin typeface="Calibri" panose="020F0502020204030204" pitchFamily="34" charset="0"/>
                      <a:cs typeface="Calibri" panose="020F0502020204030204" pitchFamily="34" charset="0"/>
                      <a:sym typeface="Calibri"/>
                    </a:rPr>
                    <a:t>Does the expenditure meet the definition of one of the 16 RABI rules making it an improvement? </a:t>
                  </a:r>
                  <a:r>
                    <a:rPr lang="en-US" sz="1600" i="1" dirty="0">
                      <a:solidFill>
                        <a:schemeClr val="dk1"/>
                      </a:solidFill>
                      <a:latin typeface="Calibri" panose="020F0502020204030204" pitchFamily="34" charset="0"/>
                      <a:cs typeface="Calibri" panose="020F0502020204030204" pitchFamily="34" charset="0"/>
                      <a:sym typeface="Calibri"/>
                    </a:rPr>
                    <a:t>If not, it can be called a repair and can be written down. If yes, move to next step</a:t>
                  </a:r>
                  <a:r>
                    <a:rPr lang="en-US" sz="1400" i="1" dirty="0">
                      <a:solidFill>
                        <a:schemeClr val="dk1"/>
                      </a:solidFill>
                      <a:latin typeface="Calibri" panose="020F0502020204030204" pitchFamily="34" charset="0"/>
                      <a:cs typeface="Calibri" panose="020F0502020204030204" pitchFamily="34" charset="0"/>
                      <a:sym typeface="Calibri"/>
                    </a:rPr>
                    <a:t>.</a:t>
                  </a:r>
                </a:p>
              </p:txBody>
            </p:sp>
          </p:grpSp>
          <p:grpSp>
            <p:nvGrpSpPr>
              <p:cNvPr id="15" name="Gruppieren 15">
                <a:extLst>
                  <a:ext uri="{FF2B5EF4-FFF2-40B4-BE49-F238E27FC236}">
                    <a16:creationId xmlns:a16="http://schemas.microsoft.com/office/drawing/2014/main" id="{9AB248EF-2DBE-4F19-BA6B-E740F09B794A}"/>
                  </a:ext>
                </a:extLst>
              </p:cNvPr>
              <p:cNvGrpSpPr/>
              <p:nvPr/>
            </p:nvGrpSpPr>
            <p:grpSpPr>
              <a:xfrm>
                <a:off x="6168708" y="4440732"/>
                <a:ext cx="3549296" cy="1493742"/>
                <a:chOff x="6168708" y="4440732"/>
                <a:chExt cx="3549296" cy="1493742"/>
              </a:xfrm>
            </p:grpSpPr>
            <p:sp>
              <p:nvSpPr>
                <p:cNvPr id="19" name="Line 20">
                  <a:extLst>
                    <a:ext uri="{FF2B5EF4-FFF2-40B4-BE49-F238E27FC236}">
                      <a16:creationId xmlns:a16="http://schemas.microsoft.com/office/drawing/2014/main" id="{34782FF7-E5AD-4B46-A898-F5AA4CA9051F}"/>
                    </a:ext>
                  </a:extLst>
                </p:cNvPr>
                <p:cNvSpPr>
                  <a:spLocks noChangeShapeType="1"/>
                </p:cNvSpPr>
                <p:nvPr/>
              </p:nvSpPr>
              <p:spPr bwMode="gray">
                <a:xfrm flipV="1">
                  <a:off x="6168708" y="4450411"/>
                  <a:ext cx="0" cy="1368000"/>
                </a:xfrm>
                <a:prstGeom prst="line">
                  <a:avLst/>
                </a:prstGeom>
                <a:noFill/>
                <a:ln w="19050">
                  <a:solidFill>
                    <a:srgbClr val="969696"/>
                  </a:solidFill>
                  <a:prstDash val="sysDot"/>
                  <a:round/>
                  <a:headEnd/>
                  <a:tailEnd/>
                </a:ln>
              </p:spPr>
              <p:txBody>
                <a:bodyPr/>
                <a:lstStyle/>
                <a:p>
                  <a:endParaRPr lang="en-US" sz="1069" dirty="0"/>
                </a:p>
              </p:txBody>
            </p:sp>
            <p:sp>
              <p:nvSpPr>
                <p:cNvPr id="20" name="Text Box 13">
                  <a:extLst>
                    <a:ext uri="{FF2B5EF4-FFF2-40B4-BE49-F238E27FC236}">
                      <a16:creationId xmlns:a16="http://schemas.microsoft.com/office/drawing/2014/main" id="{E680CF87-DFD4-4527-9026-8777C1D2BC89}"/>
                    </a:ext>
                  </a:extLst>
                </p:cNvPr>
                <p:cNvSpPr txBox="1">
                  <a:spLocks noChangeArrowheads="1"/>
                </p:cNvSpPr>
                <p:nvPr/>
              </p:nvSpPr>
              <p:spPr bwMode="gray">
                <a:xfrm>
                  <a:off x="6372976" y="4440732"/>
                  <a:ext cx="3345028" cy="1493742"/>
                </a:xfrm>
                <a:prstGeom prst="rect">
                  <a:avLst/>
                </a:prstGeom>
                <a:noFill/>
                <a:ln w="9525" algn="ctr">
                  <a:noFill/>
                  <a:miter lim="800000"/>
                  <a:headEnd/>
                  <a:tailEnd/>
                </a:ln>
              </p:spPr>
              <p:txBody>
                <a:bodyPr wrap="square" lIns="0" tIns="50638" rIns="0" bIns="0" anchor="b" anchorCtr="0">
                  <a:noAutofit/>
                </a:bodyPr>
                <a:lstStyle/>
                <a:p>
                  <a:pPr>
                    <a:spcBef>
                      <a:spcPts val="315"/>
                    </a:spcBef>
                    <a:buClr>
                      <a:schemeClr val="dk1"/>
                    </a:buClr>
                    <a:buSzPct val="100000"/>
                  </a:pPr>
                  <a:r>
                    <a:rPr lang="en-US" sz="1600" b="1" dirty="0">
                      <a:solidFill>
                        <a:srgbClr val="000000"/>
                      </a:solidFill>
                      <a:latin typeface="Calibri" panose="020F0502020204030204" pitchFamily="34" charset="0"/>
                      <a:cs typeface="Calibri" panose="020F0502020204030204" pitchFamily="34" charset="0"/>
                    </a:rPr>
                    <a:t>Determine</a:t>
                  </a:r>
                  <a:endParaRPr lang="en-US" sz="1600" b="1" dirty="0">
                    <a:latin typeface="Calibri" panose="020F0502020204030204" pitchFamily="34" charset="0"/>
                    <a:cs typeface="Calibri" panose="020F0502020204030204" pitchFamily="34" charset="0"/>
                  </a:endParaRPr>
                </a:p>
                <a:p>
                  <a:pPr>
                    <a:spcBef>
                      <a:spcPts val="315"/>
                    </a:spcBef>
                    <a:buClr>
                      <a:schemeClr val="dk1"/>
                    </a:buClr>
                    <a:buSzPct val="100000"/>
                  </a:pPr>
                  <a:r>
                    <a:rPr lang="en-US" sz="1600" dirty="0">
                      <a:solidFill>
                        <a:schemeClr val="dk1"/>
                      </a:solidFill>
                      <a:latin typeface="Calibri" panose="020F0502020204030204" pitchFamily="34" charset="0"/>
                      <a:cs typeface="Calibri" panose="020F0502020204030204" pitchFamily="34" charset="0"/>
                      <a:sym typeface="Calibri"/>
                    </a:rPr>
                    <a:t>Will a cost-segregation study</a:t>
                  </a:r>
                  <a:br>
                    <a:rPr lang="en-US" sz="1600" dirty="0">
                      <a:solidFill>
                        <a:schemeClr val="dk1"/>
                      </a:solidFill>
                      <a:latin typeface="Calibri" panose="020F0502020204030204" pitchFamily="34" charset="0"/>
                      <a:cs typeface="Calibri" panose="020F0502020204030204" pitchFamily="34" charset="0"/>
                      <a:sym typeface="Calibri"/>
                    </a:rPr>
                  </a:br>
                  <a:r>
                    <a:rPr lang="en-US" sz="1600" dirty="0">
                      <a:solidFill>
                        <a:schemeClr val="dk1"/>
                      </a:solidFill>
                      <a:latin typeface="Calibri" panose="020F0502020204030204" pitchFamily="34" charset="0"/>
                      <a:cs typeface="Calibri" panose="020F0502020204030204" pitchFamily="34" charset="0"/>
                      <a:sym typeface="Calibri"/>
                    </a:rPr>
                    <a:t>or a partial-asset disposition-</a:t>
                  </a:r>
                  <a:br>
                    <a:rPr lang="en-US" sz="1600" dirty="0">
                      <a:solidFill>
                        <a:schemeClr val="dk1"/>
                      </a:solidFill>
                      <a:latin typeface="Calibri" panose="020F0502020204030204" pitchFamily="34" charset="0"/>
                      <a:cs typeface="Calibri" panose="020F0502020204030204" pitchFamily="34" charset="0"/>
                      <a:sym typeface="Calibri"/>
                    </a:rPr>
                  </a:br>
                  <a:r>
                    <a:rPr lang="en-US" sz="1600" dirty="0">
                      <a:solidFill>
                        <a:schemeClr val="dk1"/>
                      </a:solidFill>
                      <a:latin typeface="Calibri" panose="020F0502020204030204" pitchFamily="34" charset="0"/>
                      <a:cs typeface="Calibri" panose="020F0502020204030204" pitchFamily="34" charset="0"/>
                      <a:sym typeface="Calibri"/>
                    </a:rPr>
                    <a:t>and-removal calculation save taxes? If so, contact a reputable cost seg firm or calculate the</a:t>
                  </a:r>
                  <a:br>
                    <a:rPr lang="en-US" sz="1600" dirty="0">
                      <a:solidFill>
                        <a:schemeClr val="dk1"/>
                      </a:solidFill>
                      <a:latin typeface="Calibri" panose="020F0502020204030204" pitchFamily="34" charset="0"/>
                      <a:cs typeface="Calibri" panose="020F0502020204030204" pitchFamily="34" charset="0"/>
                      <a:sym typeface="Calibri"/>
                    </a:rPr>
                  </a:br>
                  <a:r>
                    <a:rPr lang="en-US" sz="1600" dirty="0">
                      <a:solidFill>
                        <a:schemeClr val="dk1"/>
                      </a:solidFill>
                      <a:latin typeface="Calibri" panose="020F0502020204030204" pitchFamily="34" charset="0"/>
                      <a:cs typeface="Calibri" panose="020F0502020204030204" pitchFamily="34" charset="0"/>
                      <a:sym typeface="Calibri"/>
                    </a:rPr>
                    <a:t>basis using PPI.</a:t>
                  </a:r>
                </a:p>
              </p:txBody>
            </p:sp>
          </p:grpSp>
          <p:grpSp>
            <p:nvGrpSpPr>
              <p:cNvPr id="16" name="Gruppieren 16">
                <a:extLst>
                  <a:ext uri="{FF2B5EF4-FFF2-40B4-BE49-F238E27FC236}">
                    <a16:creationId xmlns:a16="http://schemas.microsoft.com/office/drawing/2014/main" id="{F432AF74-515E-4A0A-9E6A-7D94279AB107}"/>
                  </a:ext>
                </a:extLst>
              </p:cNvPr>
              <p:cNvGrpSpPr/>
              <p:nvPr/>
            </p:nvGrpSpPr>
            <p:grpSpPr>
              <a:xfrm>
                <a:off x="9913884" y="4450411"/>
                <a:ext cx="1903930" cy="1368000"/>
                <a:chOff x="9913884" y="4450411"/>
                <a:chExt cx="1903930" cy="1368000"/>
              </a:xfrm>
            </p:grpSpPr>
            <p:sp>
              <p:nvSpPr>
                <p:cNvPr id="17" name="Line 20">
                  <a:extLst>
                    <a:ext uri="{FF2B5EF4-FFF2-40B4-BE49-F238E27FC236}">
                      <a16:creationId xmlns:a16="http://schemas.microsoft.com/office/drawing/2014/main" id="{7B897191-F71B-4217-8268-7C93F8C2E024}"/>
                    </a:ext>
                  </a:extLst>
                </p:cNvPr>
                <p:cNvSpPr>
                  <a:spLocks noChangeShapeType="1"/>
                </p:cNvSpPr>
                <p:nvPr/>
              </p:nvSpPr>
              <p:spPr bwMode="gray">
                <a:xfrm flipV="1">
                  <a:off x="9913884" y="4450411"/>
                  <a:ext cx="0" cy="1368000"/>
                </a:xfrm>
                <a:prstGeom prst="line">
                  <a:avLst/>
                </a:prstGeom>
                <a:noFill/>
                <a:ln w="19050">
                  <a:solidFill>
                    <a:srgbClr val="969696"/>
                  </a:solidFill>
                  <a:prstDash val="sysDot"/>
                  <a:round/>
                  <a:headEnd/>
                  <a:tailEnd/>
                </a:ln>
              </p:spPr>
              <p:txBody>
                <a:bodyPr/>
                <a:lstStyle/>
                <a:p>
                  <a:endParaRPr lang="en-US" sz="1069" dirty="0"/>
                </a:p>
              </p:txBody>
            </p:sp>
            <p:sp>
              <p:nvSpPr>
                <p:cNvPr id="18" name="Text Box 13">
                  <a:extLst>
                    <a:ext uri="{FF2B5EF4-FFF2-40B4-BE49-F238E27FC236}">
                      <a16:creationId xmlns:a16="http://schemas.microsoft.com/office/drawing/2014/main" id="{47BDF17C-9A95-4114-819E-B9B581A6E1EA}"/>
                    </a:ext>
                  </a:extLst>
                </p:cNvPr>
                <p:cNvSpPr txBox="1">
                  <a:spLocks noChangeArrowheads="1"/>
                </p:cNvSpPr>
                <p:nvPr/>
              </p:nvSpPr>
              <p:spPr bwMode="gray">
                <a:xfrm>
                  <a:off x="10072396" y="4550332"/>
                  <a:ext cx="1745418" cy="1259562"/>
                </a:xfrm>
                <a:prstGeom prst="rect">
                  <a:avLst/>
                </a:prstGeom>
                <a:noFill/>
                <a:ln w="9525" algn="ctr">
                  <a:noFill/>
                  <a:miter lim="800000"/>
                  <a:headEnd/>
                  <a:tailEnd/>
                </a:ln>
              </p:spPr>
              <p:txBody>
                <a:bodyPr wrap="square" lIns="0" tIns="50638" rIns="0" bIns="0" anchor="b" anchorCtr="0">
                  <a:noAutofit/>
                </a:bodyPr>
                <a:lstStyle/>
                <a:p>
                  <a:pPr>
                    <a:spcBef>
                      <a:spcPts val="315"/>
                    </a:spcBef>
                    <a:buClr>
                      <a:schemeClr val="dk1"/>
                    </a:buClr>
                    <a:buSzPct val="100000"/>
                  </a:pPr>
                  <a:r>
                    <a:rPr lang="en-US" sz="1600" b="1" dirty="0">
                      <a:solidFill>
                        <a:srgbClr val="000000"/>
                      </a:solidFill>
                      <a:latin typeface="Calibri" panose="020F0502020204030204" pitchFamily="34" charset="0"/>
                      <a:cs typeface="Calibri" panose="020F0502020204030204" pitchFamily="34" charset="0"/>
                    </a:rPr>
                    <a:t>Decide</a:t>
                  </a:r>
                </a:p>
                <a:p>
                  <a:pPr>
                    <a:spcBef>
                      <a:spcPts val="315"/>
                    </a:spcBef>
                    <a:buClr>
                      <a:schemeClr val="dk1"/>
                    </a:buClr>
                    <a:buSzPct val="100000"/>
                  </a:pPr>
                  <a:r>
                    <a:rPr lang="en-US" sz="1600" dirty="0">
                      <a:latin typeface="Calibri" panose="020F0502020204030204" pitchFamily="34" charset="0"/>
                      <a:cs typeface="Calibri" panose="020F0502020204030204" pitchFamily="34" charset="0"/>
                    </a:rPr>
                    <a:t>What is the</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best way to</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invest or help your client spend his tax  savings? </a:t>
                  </a:r>
                  <a:endParaRPr lang="en-US" sz="1600" i="1" dirty="0">
                    <a:solidFill>
                      <a:schemeClr val="dk1"/>
                    </a:solidFill>
                    <a:latin typeface="Calibri" panose="020F0502020204030204" pitchFamily="34" charset="0"/>
                    <a:cs typeface="Calibri" panose="020F0502020204030204" pitchFamily="34" charset="0"/>
                    <a:sym typeface="Calibri"/>
                  </a:endParaRPr>
                </a:p>
              </p:txBody>
            </p:sp>
          </p:grpSp>
        </p:grpSp>
        <p:grpSp>
          <p:nvGrpSpPr>
            <p:cNvPr id="7" name="Gruppieren 2">
              <a:extLst>
                <a:ext uri="{FF2B5EF4-FFF2-40B4-BE49-F238E27FC236}">
                  <a16:creationId xmlns:a16="http://schemas.microsoft.com/office/drawing/2014/main" id="{E9969769-02C5-45B5-908E-4761AEC01ADA}"/>
                </a:ext>
              </a:extLst>
            </p:cNvPr>
            <p:cNvGrpSpPr/>
            <p:nvPr/>
          </p:nvGrpSpPr>
          <p:grpSpPr>
            <a:xfrm>
              <a:off x="550945" y="3301598"/>
              <a:ext cx="11347055" cy="720000"/>
              <a:chOff x="550945" y="3301598"/>
              <a:chExt cx="11347055" cy="720000"/>
            </a:xfrm>
          </p:grpSpPr>
          <p:sp>
            <p:nvSpPr>
              <p:cNvPr id="8" name="_color1">
                <a:extLst>
                  <a:ext uri="{FF2B5EF4-FFF2-40B4-BE49-F238E27FC236}">
                    <a16:creationId xmlns:a16="http://schemas.microsoft.com/office/drawing/2014/main" id="{E6B50B27-C061-4856-B083-644B0412A8B5}"/>
                  </a:ext>
                </a:extLst>
              </p:cNvPr>
              <p:cNvSpPr>
                <a:spLocks noChangeArrowheads="1"/>
              </p:cNvSpPr>
              <p:nvPr/>
            </p:nvSpPr>
            <p:spPr bwMode="gray">
              <a:xfrm>
                <a:off x="550945" y="3301598"/>
                <a:ext cx="1980000" cy="720000"/>
              </a:xfrm>
              <a:prstGeom prst="homePlate">
                <a:avLst>
                  <a:gd name="adj" fmla="val 36314"/>
                </a:avLst>
              </a:prstGeom>
              <a:solidFill>
                <a:srgbClr val="92D050"/>
              </a:solidFill>
              <a:ln w="12700">
                <a:noFill/>
                <a:miter lim="800000"/>
                <a:headEnd/>
                <a:tailEnd/>
              </a:ln>
              <a:effectLst/>
            </p:spPr>
            <p:txBody>
              <a:bodyPr lIns="162042" tIns="81021" rIns="81021" bIns="81021" anchor="ctr"/>
              <a:lstStyle/>
              <a:p>
                <a:pPr defTabSz="451070" eaLnBrk="0" hangingPunct="0"/>
                <a:r>
                  <a:rPr lang="en-US" sz="1400" b="1" dirty="0">
                    <a:solidFill>
                      <a:srgbClr val="FFFFFF"/>
                    </a:solidFill>
                    <a:latin typeface="Calibri" panose="020F0502020204030204" pitchFamily="34" charset="0"/>
                    <a:cs typeface="Calibri" panose="020F0502020204030204" pitchFamily="34" charset="0"/>
                  </a:rPr>
                  <a:t>STEP 1</a:t>
                </a:r>
              </a:p>
            </p:txBody>
          </p:sp>
          <p:sp>
            <p:nvSpPr>
              <p:cNvPr id="9" name="_color1">
                <a:extLst>
                  <a:ext uri="{FF2B5EF4-FFF2-40B4-BE49-F238E27FC236}">
                    <a16:creationId xmlns:a16="http://schemas.microsoft.com/office/drawing/2014/main" id="{B95B05E4-A71E-426A-8833-BCA3E38D483B}"/>
                  </a:ext>
                </a:extLst>
              </p:cNvPr>
              <p:cNvSpPr>
                <a:spLocks noChangeArrowheads="1"/>
              </p:cNvSpPr>
              <p:nvPr/>
            </p:nvSpPr>
            <p:spPr bwMode="gray">
              <a:xfrm>
                <a:off x="9918000" y="3301598"/>
                <a:ext cx="1980000" cy="720000"/>
              </a:xfrm>
              <a:prstGeom prst="chevron">
                <a:avLst>
                  <a:gd name="adj" fmla="val 35094"/>
                </a:avLst>
              </a:prstGeom>
              <a:solidFill>
                <a:schemeClr val="tx2">
                  <a:lumMod val="75000"/>
                </a:schemeClr>
              </a:solidFill>
              <a:ln w="12700">
                <a:noFill/>
                <a:miter lim="800000"/>
                <a:headEnd/>
                <a:tailEnd/>
              </a:ln>
              <a:effectLst/>
            </p:spPr>
            <p:txBody>
              <a:bodyPr lIns="162042" tIns="81021" rIns="81021" bIns="81021" anchor="ctr"/>
              <a:lstStyle/>
              <a:p>
                <a:pPr defTabSz="451070" eaLnBrk="0" hangingPunct="0"/>
                <a:r>
                  <a:rPr lang="en-US" sz="1400" b="1" dirty="0">
                    <a:solidFill>
                      <a:srgbClr val="FFFFFF"/>
                    </a:solidFill>
                    <a:latin typeface="Calibri" panose="020F0502020204030204" pitchFamily="34" charset="0"/>
                    <a:cs typeface="Calibri" panose="020F0502020204030204" pitchFamily="34" charset="0"/>
                  </a:rPr>
                  <a:t>STEP 6</a:t>
                </a:r>
              </a:p>
            </p:txBody>
          </p:sp>
          <p:sp>
            <p:nvSpPr>
              <p:cNvPr id="10" name="_color1">
                <a:extLst>
                  <a:ext uri="{FF2B5EF4-FFF2-40B4-BE49-F238E27FC236}">
                    <a16:creationId xmlns:a16="http://schemas.microsoft.com/office/drawing/2014/main" id="{71B2228C-5038-4EF2-BAAD-0EC817D5787C}"/>
                  </a:ext>
                </a:extLst>
              </p:cNvPr>
              <p:cNvSpPr>
                <a:spLocks noChangeArrowheads="1"/>
              </p:cNvSpPr>
              <p:nvPr/>
            </p:nvSpPr>
            <p:spPr bwMode="gray">
              <a:xfrm>
                <a:off x="2424356" y="3301598"/>
                <a:ext cx="1980000" cy="720000"/>
              </a:xfrm>
              <a:prstGeom prst="chevron">
                <a:avLst>
                  <a:gd name="adj" fmla="val 35094"/>
                </a:avLst>
              </a:prstGeom>
              <a:solidFill>
                <a:srgbClr val="92D050"/>
              </a:solidFill>
              <a:ln w="12700">
                <a:noFill/>
                <a:miter lim="800000"/>
                <a:headEnd/>
                <a:tailEnd/>
              </a:ln>
              <a:effectLst/>
            </p:spPr>
            <p:txBody>
              <a:bodyPr lIns="162042" tIns="81021" rIns="81021" bIns="81021" anchor="ctr"/>
              <a:lstStyle/>
              <a:p>
                <a:pPr defTabSz="451070" eaLnBrk="0" hangingPunct="0"/>
                <a:r>
                  <a:rPr lang="en-US" sz="1400" b="1" dirty="0">
                    <a:solidFill>
                      <a:schemeClr val="bg1"/>
                    </a:solidFill>
                    <a:latin typeface="Calibri" panose="020F0502020204030204" pitchFamily="34" charset="0"/>
                    <a:cs typeface="Calibri" panose="020F0502020204030204" pitchFamily="34" charset="0"/>
                  </a:rPr>
                  <a:t>STEP 2</a:t>
                </a:r>
              </a:p>
            </p:txBody>
          </p:sp>
          <p:sp>
            <p:nvSpPr>
              <p:cNvPr id="11" name="_color1">
                <a:extLst>
                  <a:ext uri="{FF2B5EF4-FFF2-40B4-BE49-F238E27FC236}">
                    <a16:creationId xmlns:a16="http://schemas.microsoft.com/office/drawing/2014/main" id="{0DF6D2E8-40B4-45F7-A935-8BEE763493A3}"/>
                  </a:ext>
                </a:extLst>
              </p:cNvPr>
              <p:cNvSpPr>
                <a:spLocks noChangeArrowheads="1"/>
              </p:cNvSpPr>
              <p:nvPr/>
            </p:nvSpPr>
            <p:spPr bwMode="gray">
              <a:xfrm>
                <a:off x="4297767" y="3301598"/>
                <a:ext cx="1980000" cy="720000"/>
              </a:xfrm>
              <a:prstGeom prst="chevron">
                <a:avLst>
                  <a:gd name="adj" fmla="val 35094"/>
                </a:avLst>
              </a:prstGeom>
              <a:solidFill>
                <a:schemeClr val="bg2">
                  <a:lumMod val="85000"/>
                </a:schemeClr>
              </a:solidFill>
              <a:ln w="12700">
                <a:noFill/>
                <a:miter lim="800000"/>
                <a:headEnd/>
                <a:tailEnd/>
              </a:ln>
              <a:effectLst/>
            </p:spPr>
            <p:txBody>
              <a:bodyPr lIns="162042" tIns="81021" rIns="81021" bIns="81021" anchor="ctr"/>
              <a:lstStyle/>
              <a:p>
                <a:pPr defTabSz="451070" eaLnBrk="0" hangingPunct="0"/>
                <a:r>
                  <a:rPr lang="en-US" sz="1400" b="1" dirty="0">
                    <a:solidFill>
                      <a:schemeClr val="bg1"/>
                    </a:solidFill>
                    <a:latin typeface="Calibri" panose="020F0502020204030204" pitchFamily="34" charset="0"/>
                    <a:cs typeface="Calibri" panose="020F0502020204030204" pitchFamily="34" charset="0"/>
                  </a:rPr>
                  <a:t>STEP 3</a:t>
                </a:r>
              </a:p>
            </p:txBody>
          </p:sp>
          <p:sp>
            <p:nvSpPr>
              <p:cNvPr id="12" name="_color1">
                <a:extLst>
                  <a:ext uri="{FF2B5EF4-FFF2-40B4-BE49-F238E27FC236}">
                    <a16:creationId xmlns:a16="http://schemas.microsoft.com/office/drawing/2014/main" id="{6745DC94-1B67-40D1-8D82-A8E44077C3BC}"/>
                  </a:ext>
                </a:extLst>
              </p:cNvPr>
              <p:cNvSpPr>
                <a:spLocks noChangeArrowheads="1"/>
              </p:cNvSpPr>
              <p:nvPr/>
            </p:nvSpPr>
            <p:spPr bwMode="gray">
              <a:xfrm>
                <a:off x="6171178" y="3301598"/>
                <a:ext cx="1980000" cy="720000"/>
              </a:xfrm>
              <a:prstGeom prst="chevron">
                <a:avLst>
                  <a:gd name="adj" fmla="val 35094"/>
                </a:avLst>
              </a:prstGeom>
              <a:solidFill>
                <a:schemeClr val="bg2">
                  <a:lumMod val="65000"/>
                </a:schemeClr>
              </a:solidFill>
              <a:ln w="12700">
                <a:noFill/>
                <a:miter lim="800000"/>
                <a:headEnd/>
                <a:tailEnd/>
              </a:ln>
              <a:effectLst/>
            </p:spPr>
            <p:txBody>
              <a:bodyPr lIns="162042" tIns="81021" rIns="81021" bIns="81021" anchor="ctr"/>
              <a:lstStyle/>
              <a:p>
                <a:pPr defTabSz="451070" eaLnBrk="0" hangingPunct="0"/>
                <a:r>
                  <a:rPr lang="en-US" sz="1400" b="1" dirty="0">
                    <a:solidFill>
                      <a:schemeClr val="bg1"/>
                    </a:solidFill>
                    <a:latin typeface="Calibri" panose="020F0502020204030204" pitchFamily="34" charset="0"/>
                    <a:cs typeface="Calibri" panose="020F0502020204030204" pitchFamily="34" charset="0"/>
                  </a:rPr>
                  <a:t>STEP 4</a:t>
                </a:r>
              </a:p>
            </p:txBody>
          </p:sp>
          <p:sp>
            <p:nvSpPr>
              <p:cNvPr id="13" name="_color1">
                <a:extLst>
                  <a:ext uri="{FF2B5EF4-FFF2-40B4-BE49-F238E27FC236}">
                    <a16:creationId xmlns:a16="http://schemas.microsoft.com/office/drawing/2014/main" id="{AC10E260-BFB1-4D16-9A8D-0D283E1721C5}"/>
                  </a:ext>
                </a:extLst>
              </p:cNvPr>
              <p:cNvSpPr>
                <a:spLocks noChangeArrowheads="1"/>
              </p:cNvSpPr>
              <p:nvPr/>
            </p:nvSpPr>
            <p:spPr bwMode="gray">
              <a:xfrm>
                <a:off x="8044589" y="3301598"/>
                <a:ext cx="1980000" cy="720000"/>
              </a:xfrm>
              <a:prstGeom prst="chevron">
                <a:avLst>
                  <a:gd name="adj" fmla="val 35094"/>
                </a:avLst>
              </a:prstGeom>
              <a:solidFill>
                <a:schemeClr val="bg2">
                  <a:lumMod val="50000"/>
                </a:schemeClr>
              </a:solidFill>
              <a:ln w="12700">
                <a:noFill/>
                <a:miter lim="800000"/>
                <a:headEnd/>
                <a:tailEnd/>
              </a:ln>
              <a:effectLst/>
            </p:spPr>
            <p:txBody>
              <a:bodyPr lIns="162042" tIns="81021" rIns="81021" bIns="81021" anchor="ctr"/>
              <a:lstStyle/>
              <a:p>
                <a:pPr defTabSz="451070" eaLnBrk="0" hangingPunct="0"/>
                <a:r>
                  <a:rPr lang="en-US" sz="1400" b="1" dirty="0">
                    <a:solidFill>
                      <a:schemeClr val="bg1"/>
                    </a:solidFill>
                    <a:latin typeface="Calibri" panose="020F0502020204030204" pitchFamily="34" charset="0"/>
                    <a:cs typeface="Calibri" panose="020F0502020204030204" pitchFamily="34" charset="0"/>
                  </a:rPr>
                  <a:t>STEP 5</a:t>
                </a:r>
              </a:p>
            </p:txBody>
          </p:sp>
        </p:grpSp>
      </p:grpSp>
    </p:spTree>
    <p:extLst>
      <p:ext uri="{BB962C8B-B14F-4D97-AF65-F5344CB8AC3E}">
        <p14:creationId xmlns:p14="http://schemas.microsoft.com/office/powerpoint/2010/main" val="159540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FB7D41B-4BDB-4CB7-ABBE-6FE2910A1D6E}"/>
              </a:ext>
            </a:extLst>
          </p:cNvPr>
          <p:cNvSpPr>
            <a:spLocks noGrp="1"/>
          </p:cNvSpPr>
          <p:nvPr>
            <p:ph sz="half" idx="2"/>
          </p:nvPr>
        </p:nvSpPr>
        <p:spPr>
          <a:xfrm>
            <a:off x="1410332" y="926394"/>
            <a:ext cx="10056244" cy="5430601"/>
          </a:xfrm>
        </p:spPr>
        <p:txBody>
          <a:bodyPr>
            <a:noAutofit/>
          </a:bodyPr>
          <a:lstStyle/>
          <a:p>
            <a:r>
              <a:rPr lang="en-US" dirty="0"/>
              <a:t>The final TPRs adopted an overall, revised, and simplified </a:t>
            </a:r>
            <a:r>
              <a:rPr lang="en-US" b="1" u="sng" dirty="0"/>
              <a:t>de minimis safe harbor (DMSH) </a:t>
            </a:r>
            <a:r>
              <a:rPr lang="en-US" dirty="0"/>
              <a:t>under Reg. §1.263(a)-1(f) to $2,500 for a non AFS and $5,000 for an AFS.</a:t>
            </a:r>
          </a:p>
          <a:p>
            <a:r>
              <a:rPr lang="en-US" dirty="0"/>
              <a:t>Extended the safe harbor for </a:t>
            </a:r>
            <a:r>
              <a:rPr lang="en-US" b="1" u="sng" dirty="0"/>
              <a:t>routine maintenance (RMSH) </a:t>
            </a:r>
            <a:r>
              <a:rPr lang="en-US" dirty="0"/>
              <a:t>under Reg. §1.263(a)-3(</a:t>
            </a:r>
            <a:r>
              <a:rPr lang="en-US" dirty="0" err="1"/>
              <a:t>i</a:t>
            </a:r>
            <a:r>
              <a:rPr lang="en-US" dirty="0"/>
              <a:t>) to buildings. Routine and recurring amounts paid to keep a building in its ordinary and efficient working condition may be treated as repairs. The taxpayer must reasonably expect to perform the activity more than once during 10-year period beginning with the placed in-service date. Consider the recurring nature of the activity, taxpayer’s experience, manufacturer recommendations, and industry practice. Use of safe harbor constitutes a method of accounting </a:t>
            </a:r>
          </a:p>
          <a:p>
            <a:r>
              <a:rPr lang="en-US" dirty="0"/>
              <a:t>The final TPRs added a safe harbor for </a:t>
            </a:r>
            <a:r>
              <a:rPr lang="en-US" b="1" u="sng" dirty="0"/>
              <a:t>small taxpayers (SHST) </a:t>
            </a:r>
            <a:r>
              <a:rPr lang="en-US" dirty="0"/>
              <a:t>under §1.263(a)-3. a taxpayer may elect not to capitalize improvements or repairs to an eligible building property if the total amount paid during the taxable year for repairs, maintenance, improvements, and similar activities performed on the eligible building property does not exceed the lesser of 2% of the unadjusted basis of the eligible building property; or $10,000.</a:t>
            </a:r>
          </a:p>
          <a:p>
            <a:endParaRPr lang="en-US" sz="2000" dirty="0"/>
          </a:p>
        </p:txBody>
      </p:sp>
      <p:sp>
        <p:nvSpPr>
          <p:cNvPr id="3" name="Title 2">
            <a:extLst>
              <a:ext uri="{FF2B5EF4-FFF2-40B4-BE49-F238E27FC236}">
                <a16:creationId xmlns:a16="http://schemas.microsoft.com/office/drawing/2014/main" id="{0480E9CC-7894-454C-B28D-47BD61754648}"/>
              </a:ext>
            </a:extLst>
          </p:cNvPr>
          <p:cNvSpPr>
            <a:spLocks noGrp="1"/>
          </p:cNvSpPr>
          <p:nvPr>
            <p:ph type="title"/>
          </p:nvPr>
        </p:nvSpPr>
        <p:spPr/>
        <p:txBody>
          <a:bodyPr/>
          <a:lstStyle/>
          <a:p>
            <a:r>
              <a:rPr lang="en-US" dirty="0"/>
              <a:t>The Safe Harbors = Expense</a:t>
            </a:r>
          </a:p>
        </p:txBody>
      </p:sp>
      <p:sp>
        <p:nvSpPr>
          <p:cNvPr id="2" name="Slide Number Placeholder 1">
            <a:extLst>
              <a:ext uri="{FF2B5EF4-FFF2-40B4-BE49-F238E27FC236}">
                <a16:creationId xmlns:a16="http://schemas.microsoft.com/office/drawing/2014/main" id="{0FC0E1C8-28A8-4DD0-8FB0-BDFA7E30AD5E}"/>
              </a:ext>
            </a:extLst>
          </p:cNvPr>
          <p:cNvSpPr>
            <a:spLocks noGrp="1"/>
          </p:cNvSpPr>
          <p:nvPr>
            <p:ph type="sldNum" sz="quarter" idx="12"/>
          </p:nvPr>
        </p:nvSpPr>
        <p:spPr/>
        <p:txBody>
          <a:bodyPr/>
          <a:lstStyle/>
          <a:p>
            <a:fld id="{75A4F164-3A46-4CEE-A25C-CA523D5E42F3}" type="slidenum">
              <a:rPr lang="en-US" smtClean="0"/>
              <a:pPr/>
              <a:t>16</a:t>
            </a:fld>
            <a:endParaRPr lang="en-US" dirty="0"/>
          </a:p>
        </p:txBody>
      </p:sp>
    </p:spTree>
    <p:extLst>
      <p:ext uri="{BB962C8B-B14F-4D97-AF65-F5344CB8AC3E}">
        <p14:creationId xmlns:p14="http://schemas.microsoft.com/office/powerpoint/2010/main" val="53335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FB7D41B-4BDB-4CB7-ABBE-6FE2910A1D6E}"/>
              </a:ext>
            </a:extLst>
          </p:cNvPr>
          <p:cNvSpPr>
            <a:spLocks noGrp="1"/>
          </p:cNvSpPr>
          <p:nvPr>
            <p:ph sz="half" idx="2"/>
          </p:nvPr>
        </p:nvSpPr>
        <p:spPr>
          <a:xfrm>
            <a:off x="1408176" y="1102297"/>
            <a:ext cx="10056244" cy="4542891"/>
          </a:xfrm>
        </p:spPr>
        <p:txBody>
          <a:bodyPr>
            <a:noAutofit/>
          </a:bodyPr>
          <a:lstStyle/>
          <a:p>
            <a:r>
              <a:rPr lang="en-US" dirty="0"/>
              <a:t>Example: Maximize Expense for Your Clients </a:t>
            </a:r>
          </a:p>
          <a:p>
            <a:endParaRPr lang="en-US" dirty="0"/>
          </a:p>
          <a:p>
            <a:pPr lvl="1">
              <a:buClrTx/>
            </a:pPr>
            <a:r>
              <a:rPr lang="en-US" sz="2200" dirty="0"/>
              <a:t>Non-Residential commercial building owner replaces all new windows</a:t>
            </a:r>
          </a:p>
          <a:p>
            <a:pPr lvl="2"/>
            <a:r>
              <a:rPr lang="en-US" sz="2200" dirty="0"/>
              <a:t>De Minimis or Improvement?</a:t>
            </a:r>
          </a:p>
          <a:p>
            <a:pPr lvl="1"/>
            <a:r>
              <a:rPr lang="en-US" sz="2200" dirty="0"/>
              <a:t>12 large windows at $2000 = $24,000</a:t>
            </a:r>
          </a:p>
          <a:p>
            <a:pPr lvl="2"/>
            <a:r>
              <a:rPr lang="en-US" sz="2200" dirty="0"/>
              <a:t>De Minimis or Improvement?</a:t>
            </a:r>
          </a:p>
          <a:p>
            <a:pPr lvl="1">
              <a:buClrTx/>
            </a:pPr>
            <a:r>
              <a:rPr lang="en-US" sz="2200" dirty="0"/>
              <a:t>39-year asset and real property</a:t>
            </a:r>
          </a:p>
          <a:p>
            <a:pPr lvl="1">
              <a:buClrTx/>
            </a:pPr>
            <a:r>
              <a:rPr lang="en-US" sz="2200" dirty="0"/>
              <a:t>Doesn’t qualify for bonus </a:t>
            </a:r>
          </a:p>
          <a:p>
            <a:pPr lvl="1">
              <a:buClrTx/>
            </a:pPr>
            <a:r>
              <a:rPr lang="en-US" sz="2200" dirty="0"/>
              <a:t>Request itemized invoice</a:t>
            </a:r>
          </a:p>
          <a:p>
            <a:pPr marL="0" indent="0">
              <a:buNone/>
            </a:pPr>
            <a:endParaRPr lang="en-US" dirty="0"/>
          </a:p>
          <a:p>
            <a:pPr marL="0" indent="0" algn="ctr">
              <a:buNone/>
            </a:pPr>
            <a:r>
              <a:rPr lang="en-US" dirty="0"/>
              <a:t>Elect De Minimis and Expense!</a:t>
            </a:r>
          </a:p>
        </p:txBody>
      </p:sp>
      <p:sp>
        <p:nvSpPr>
          <p:cNvPr id="4" name="Title 3">
            <a:extLst>
              <a:ext uri="{FF2B5EF4-FFF2-40B4-BE49-F238E27FC236}">
                <a16:creationId xmlns:a16="http://schemas.microsoft.com/office/drawing/2014/main" id="{9B001A20-F2DF-4B91-8FFA-B4E3450182FF}"/>
              </a:ext>
            </a:extLst>
          </p:cNvPr>
          <p:cNvSpPr>
            <a:spLocks noGrp="1"/>
          </p:cNvSpPr>
          <p:nvPr>
            <p:ph type="title"/>
          </p:nvPr>
        </p:nvSpPr>
        <p:spPr/>
        <p:txBody>
          <a:bodyPr/>
          <a:lstStyle/>
          <a:p>
            <a:r>
              <a:rPr lang="en-US" dirty="0"/>
              <a:t>De Minimis Example</a:t>
            </a:r>
          </a:p>
        </p:txBody>
      </p:sp>
      <p:sp>
        <p:nvSpPr>
          <p:cNvPr id="2" name="Slide Number Placeholder 1">
            <a:extLst>
              <a:ext uri="{FF2B5EF4-FFF2-40B4-BE49-F238E27FC236}">
                <a16:creationId xmlns:a16="http://schemas.microsoft.com/office/drawing/2014/main" id="{0983D31B-D062-4CC9-B0D6-E10653ADC868}"/>
              </a:ext>
            </a:extLst>
          </p:cNvPr>
          <p:cNvSpPr>
            <a:spLocks noGrp="1"/>
          </p:cNvSpPr>
          <p:nvPr>
            <p:ph type="sldNum" sz="quarter" idx="12"/>
          </p:nvPr>
        </p:nvSpPr>
        <p:spPr/>
        <p:txBody>
          <a:bodyPr/>
          <a:lstStyle/>
          <a:p>
            <a:fld id="{75A4F164-3A46-4CEE-A25C-CA523D5E42F3}" type="slidenum">
              <a:rPr lang="en-US" smtClean="0"/>
              <a:pPr/>
              <a:t>17</a:t>
            </a:fld>
            <a:endParaRPr lang="en-US" dirty="0"/>
          </a:p>
        </p:txBody>
      </p:sp>
    </p:spTree>
    <p:extLst>
      <p:ext uri="{BB962C8B-B14F-4D97-AF65-F5344CB8AC3E}">
        <p14:creationId xmlns:p14="http://schemas.microsoft.com/office/powerpoint/2010/main" val="477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1">
            <a:extLst>
              <a:ext uri="{FF2B5EF4-FFF2-40B4-BE49-F238E27FC236}">
                <a16:creationId xmlns:a16="http://schemas.microsoft.com/office/drawing/2014/main" id="{AA502FFA-6120-4B77-80F0-10DD70BB4503}"/>
              </a:ext>
            </a:extLst>
          </p:cNvPr>
          <p:cNvSpPr>
            <a:spLocks noGrp="1"/>
          </p:cNvSpPr>
          <p:nvPr>
            <p:ph sz="half" idx="2"/>
          </p:nvPr>
        </p:nvSpPr>
        <p:spPr/>
        <p:txBody>
          <a:bodyPr vert="horz" lIns="0" tIns="0" rIns="0" bIns="0" rtlCol="0">
            <a:noAutofit/>
          </a:bodyPr>
          <a:lstStyle/>
          <a:p>
            <a:pPr>
              <a:lnSpc>
                <a:spcPct val="90000"/>
              </a:lnSpc>
            </a:pPr>
            <a:r>
              <a:rPr lang="en-US" noProof="1"/>
              <a:t>AMAZING OPPORTUNITY</a:t>
            </a:r>
          </a:p>
          <a:p>
            <a:pPr>
              <a:lnSpc>
                <a:spcPct val="90000"/>
              </a:lnSpc>
            </a:pPr>
            <a:r>
              <a:rPr lang="en-US" dirty="0">
                <a:sym typeface="Calibri"/>
              </a:rPr>
              <a:t>Deductible if you reasonably expect (at time UOP is placed in service) to perform more than once during the 10-year period from when the building system was placed in service</a:t>
            </a:r>
          </a:p>
          <a:p>
            <a:pPr>
              <a:lnSpc>
                <a:spcPct val="90000"/>
              </a:lnSpc>
            </a:pPr>
            <a:r>
              <a:rPr lang="en-US" dirty="0">
                <a:sym typeface="Calibri"/>
              </a:rPr>
              <a:t>Routine Maintenance Safe Harbor does not apply to betterments, adaptations, or some restorations. </a:t>
            </a:r>
          </a:p>
          <a:p>
            <a:pPr>
              <a:lnSpc>
                <a:spcPct val="90000"/>
              </a:lnSpc>
            </a:pPr>
            <a:r>
              <a:rPr lang="en-US" dirty="0">
                <a:sym typeface="Calibri"/>
              </a:rPr>
              <a:t>Consider the recurring nature of activity, industry practice, replacement history, manufacturer’s recommendations, and TP’s business needs</a:t>
            </a:r>
          </a:p>
          <a:p>
            <a:pPr>
              <a:lnSpc>
                <a:spcPct val="90000"/>
              </a:lnSpc>
            </a:pPr>
            <a:r>
              <a:rPr lang="en-US" i="1" dirty="0">
                <a:sym typeface="Calibri"/>
              </a:rPr>
              <a:t>“The final regulations clarify that amounts incurred for activities falling outside the routine maintenance safe harbor are not necessarily expenditures required to be capitalized under §1.263(a)3. Amounts incurred for activities that do not meet the routine maintenance safe harbor are subject to analysis under the general rules for improvements”.  - </a:t>
            </a:r>
            <a:r>
              <a:rPr lang="en-US" dirty="0">
                <a:sym typeface="Calibri"/>
              </a:rPr>
              <a:t>Revenue Procedure 2013-43</a:t>
            </a:r>
          </a:p>
          <a:p>
            <a:pPr marL="9526">
              <a:lnSpc>
                <a:spcPct val="80000"/>
              </a:lnSpc>
              <a:buClr>
                <a:schemeClr val="dk1"/>
              </a:buClr>
              <a:buSzPct val="100000"/>
            </a:pPr>
            <a:endParaRPr lang="en-US" dirty="0">
              <a:solidFill>
                <a:schemeClr val="dk1"/>
              </a:solidFill>
              <a:ea typeface="Calibri"/>
              <a:cs typeface="Calibri"/>
              <a:sym typeface="Calibri"/>
            </a:endParaRPr>
          </a:p>
        </p:txBody>
      </p:sp>
      <p:sp>
        <p:nvSpPr>
          <p:cNvPr id="5" name="Title 4">
            <a:extLst>
              <a:ext uri="{FF2B5EF4-FFF2-40B4-BE49-F238E27FC236}">
                <a16:creationId xmlns:a16="http://schemas.microsoft.com/office/drawing/2014/main" id="{08B50D89-0A58-4D89-AA85-67482EF69CDE}"/>
              </a:ext>
            </a:extLst>
          </p:cNvPr>
          <p:cNvSpPr>
            <a:spLocks noGrp="1"/>
          </p:cNvSpPr>
          <p:nvPr>
            <p:ph type="title"/>
          </p:nvPr>
        </p:nvSpPr>
        <p:spPr/>
        <p:txBody>
          <a:bodyPr/>
          <a:lstStyle/>
          <a:p>
            <a:r>
              <a:rPr lang="en-US" dirty="0"/>
              <a:t>Routine Maintenance Safe Harbor</a:t>
            </a:r>
          </a:p>
        </p:txBody>
      </p:sp>
      <p:sp>
        <p:nvSpPr>
          <p:cNvPr id="2" name="Slide Number Placeholder 1">
            <a:extLst>
              <a:ext uri="{FF2B5EF4-FFF2-40B4-BE49-F238E27FC236}">
                <a16:creationId xmlns:a16="http://schemas.microsoft.com/office/drawing/2014/main" id="{720935F9-4DC3-454F-A02E-12C1107AE548}"/>
              </a:ext>
            </a:extLst>
          </p:cNvPr>
          <p:cNvSpPr>
            <a:spLocks noGrp="1"/>
          </p:cNvSpPr>
          <p:nvPr>
            <p:ph type="sldNum" sz="quarter" idx="12"/>
          </p:nvPr>
        </p:nvSpPr>
        <p:spPr/>
        <p:txBody>
          <a:bodyPr/>
          <a:lstStyle/>
          <a:p>
            <a:fld id="{75A4F164-3A46-4CEE-A25C-CA523D5E42F3}" type="slidenum">
              <a:rPr lang="en-US" smtClean="0"/>
              <a:pPr/>
              <a:t>18</a:t>
            </a:fld>
            <a:endParaRPr lang="en-US" dirty="0"/>
          </a:p>
        </p:txBody>
      </p:sp>
    </p:spTree>
    <p:extLst>
      <p:ext uri="{BB962C8B-B14F-4D97-AF65-F5344CB8AC3E}">
        <p14:creationId xmlns:p14="http://schemas.microsoft.com/office/powerpoint/2010/main" val="175886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1">
            <a:extLst>
              <a:ext uri="{FF2B5EF4-FFF2-40B4-BE49-F238E27FC236}">
                <a16:creationId xmlns:a16="http://schemas.microsoft.com/office/drawing/2014/main" id="{D8D000BA-FB1A-42B0-902D-0DB72EA2880B}"/>
              </a:ext>
            </a:extLst>
          </p:cNvPr>
          <p:cNvSpPr>
            <a:spLocks noGrp="1"/>
          </p:cNvSpPr>
          <p:nvPr>
            <p:ph sz="half" idx="2"/>
          </p:nvPr>
        </p:nvSpPr>
        <p:spPr>
          <a:xfrm>
            <a:off x="1410332" y="1096836"/>
            <a:ext cx="10056244" cy="4783810"/>
          </a:xfrm>
        </p:spPr>
        <p:txBody>
          <a:bodyPr vert="horz" lIns="0" tIns="0" rIns="0" bIns="0" rtlCol="0">
            <a:noAutofit/>
          </a:bodyPr>
          <a:lstStyle/>
          <a:p>
            <a:pPr>
              <a:lnSpc>
                <a:spcPct val="90000"/>
              </a:lnSpc>
            </a:pPr>
            <a:r>
              <a:rPr lang="en-US" noProof="1"/>
              <a:t>STSH – ANNUAL ELECTION</a:t>
            </a:r>
          </a:p>
          <a:p>
            <a:pPr lvl="1">
              <a:lnSpc>
                <a:spcPct val="90000"/>
              </a:lnSpc>
            </a:pPr>
            <a:r>
              <a:rPr lang="en-US" sz="2200" dirty="0">
                <a:sym typeface="Calibri"/>
              </a:rPr>
              <a:t>If your building has an unadjusted cost basis of $1M or less, &amp; less than $10M avg. annual income, a special rule CAN be utilized:</a:t>
            </a:r>
          </a:p>
          <a:p>
            <a:pPr lvl="1">
              <a:lnSpc>
                <a:spcPct val="90000"/>
              </a:lnSpc>
            </a:pPr>
            <a:r>
              <a:rPr lang="en-US" sz="2200" dirty="0">
                <a:sym typeface="Calibri"/>
              </a:rPr>
              <a:t>Can elect “not to apply” improvement rules to eligible buildings if the annual amount spent is less than $10,000 or 2% of unadjusted basis on a building-by- building basis.  </a:t>
            </a:r>
          </a:p>
          <a:p>
            <a:pPr lvl="1">
              <a:lnSpc>
                <a:spcPct val="90000"/>
              </a:lnSpc>
            </a:pPr>
            <a:r>
              <a:rPr lang="en-US" sz="2200" dirty="0">
                <a:sym typeface="Calibri"/>
              </a:rPr>
              <a:t>May be written off as repairs</a:t>
            </a:r>
          </a:p>
          <a:p>
            <a:pPr lvl="1">
              <a:lnSpc>
                <a:spcPct val="90000"/>
              </a:lnSpc>
            </a:pPr>
            <a:r>
              <a:rPr lang="en-US" sz="2200" dirty="0">
                <a:sym typeface="Calibri"/>
              </a:rPr>
              <a:t>Example: $300k building = $6,000 limit</a:t>
            </a:r>
          </a:p>
          <a:p>
            <a:pPr lvl="1">
              <a:lnSpc>
                <a:spcPct val="90000"/>
              </a:lnSpc>
            </a:pPr>
            <a:r>
              <a:rPr lang="en-US" sz="2200" dirty="0">
                <a:sym typeface="Calibri"/>
              </a:rPr>
              <a:t>If limit is exceeded, it does not apply to any amounts.</a:t>
            </a:r>
          </a:p>
          <a:p>
            <a:pPr lvl="1">
              <a:lnSpc>
                <a:spcPct val="90000"/>
              </a:lnSpc>
            </a:pPr>
            <a:r>
              <a:rPr lang="en-US" sz="2200" dirty="0">
                <a:sym typeface="Calibri"/>
              </a:rPr>
              <a:t>Small taxpayer safe harbor limit is reduced by routine maintenance safe harbor and de Minimis safe harbor.</a:t>
            </a:r>
          </a:p>
          <a:p>
            <a:pPr>
              <a:lnSpc>
                <a:spcPct val="90000"/>
              </a:lnSpc>
            </a:pPr>
            <a:r>
              <a:rPr lang="en-US" dirty="0">
                <a:sym typeface="Calibri"/>
              </a:rPr>
              <a:t>Gross receipts i</a:t>
            </a:r>
            <a:r>
              <a:rPr lang="en-US" dirty="0"/>
              <a:t>nclude interest, dividends, rents, royalties, and annuities, regardless of whether such amounts are derived in the ordinary course of the TP’s trade of business</a:t>
            </a:r>
          </a:p>
        </p:txBody>
      </p:sp>
      <p:sp>
        <p:nvSpPr>
          <p:cNvPr id="5" name="Title 4">
            <a:extLst>
              <a:ext uri="{FF2B5EF4-FFF2-40B4-BE49-F238E27FC236}">
                <a16:creationId xmlns:a16="http://schemas.microsoft.com/office/drawing/2014/main" id="{F0356938-CDF7-4AA3-A3AC-83CBEEAC4468}"/>
              </a:ext>
            </a:extLst>
          </p:cNvPr>
          <p:cNvSpPr>
            <a:spLocks noGrp="1"/>
          </p:cNvSpPr>
          <p:nvPr>
            <p:ph type="title"/>
          </p:nvPr>
        </p:nvSpPr>
        <p:spPr/>
        <p:txBody>
          <a:bodyPr/>
          <a:lstStyle/>
          <a:p>
            <a:r>
              <a:rPr lang="en-US" dirty="0"/>
              <a:t>Small Tax Payer Safe Harbor</a:t>
            </a:r>
          </a:p>
        </p:txBody>
      </p:sp>
      <p:sp>
        <p:nvSpPr>
          <p:cNvPr id="2" name="Slide Number Placeholder 1">
            <a:extLst>
              <a:ext uri="{FF2B5EF4-FFF2-40B4-BE49-F238E27FC236}">
                <a16:creationId xmlns:a16="http://schemas.microsoft.com/office/drawing/2014/main" id="{6E1E226E-8242-4E77-9439-A0B253A28802}"/>
              </a:ext>
            </a:extLst>
          </p:cNvPr>
          <p:cNvSpPr>
            <a:spLocks noGrp="1"/>
          </p:cNvSpPr>
          <p:nvPr>
            <p:ph type="sldNum" sz="quarter" idx="12"/>
          </p:nvPr>
        </p:nvSpPr>
        <p:spPr/>
        <p:txBody>
          <a:bodyPr/>
          <a:lstStyle/>
          <a:p>
            <a:fld id="{75A4F164-3A46-4CEE-A25C-CA523D5E42F3}" type="slidenum">
              <a:rPr lang="en-US" smtClean="0"/>
              <a:pPr/>
              <a:t>19</a:t>
            </a:fld>
            <a:endParaRPr lang="en-US" dirty="0"/>
          </a:p>
        </p:txBody>
      </p:sp>
    </p:spTree>
    <p:extLst>
      <p:ext uri="{BB962C8B-B14F-4D97-AF65-F5344CB8AC3E}">
        <p14:creationId xmlns:p14="http://schemas.microsoft.com/office/powerpoint/2010/main" val="292527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EFF56BA2-07E0-43F5-BB4C-1C7882DD4C4B}"/>
              </a:ext>
            </a:extLst>
          </p:cNvPr>
          <p:cNvSpPr txBox="1">
            <a:spLocks/>
          </p:cNvSpPr>
          <p:nvPr/>
        </p:nvSpPr>
        <p:spPr>
          <a:xfrm>
            <a:off x="5114702" y="387705"/>
            <a:ext cx="4667615" cy="2145820"/>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en-US" sz="2000" b="1" dirty="0">
                <a:solidFill>
                  <a:schemeClr val="accent1">
                    <a:lumMod val="50000"/>
                  </a:schemeClr>
                </a:solidFill>
                <a:latin typeface="+mn-lt"/>
              </a:rPr>
              <a:t>Jerry Lotz</a:t>
            </a:r>
          </a:p>
          <a:p>
            <a:pPr marL="0" indent="0">
              <a:spcAft>
                <a:spcPts val="0"/>
              </a:spcAft>
              <a:buNone/>
            </a:pPr>
            <a:r>
              <a:rPr lang="en-US" sz="2000" dirty="0">
                <a:solidFill>
                  <a:schemeClr val="accent1">
                    <a:lumMod val="50000"/>
                  </a:schemeClr>
                </a:solidFill>
                <a:latin typeface="+mn-lt"/>
              </a:rPr>
              <a:t>Savings Advisor</a:t>
            </a:r>
          </a:p>
          <a:p>
            <a:pPr marL="0" indent="0">
              <a:spcAft>
                <a:spcPts val="0"/>
              </a:spcAft>
              <a:buNone/>
            </a:pPr>
            <a:r>
              <a:rPr lang="en-US" sz="2000" dirty="0" err="1">
                <a:solidFill>
                  <a:schemeClr val="accent1">
                    <a:lumMod val="50000"/>
                  </a:schemeClr>
                </a:solidFill>
                <a:latin typeface="+mn-lt"/>
              </a:rPr>
              <a:t>CostSeg</a:t>
            </a:r>
            <a:r>
              <a:rPr lang="en-US" sz="2000" dirty="0">
                <a:solidFill>
                  <a:schemeClr val="accent1">
                    <a:lumMod val="50000"/>
                  </a:schemeClr>
                </a:solidFill>
                <a:latin typeface="+mn-lt"/>
              </a:rPr>
              <a:t> Energy Solutions</a:t>
            </a:r>
          </a:p>
          <a:p>
            <a:pPr marL="0" indent="0">
              <a:spcAft>
                <a:spcPts val="0"/>
              </a:spcAft>
              <a:buNone/>
            </a:pPr>
            <a:r>
              <a:rPr lang="en-US" sz="2000" dirty="0">
                <a:solidFill>
                  <a:schemeClr val="accent1">
                    <a:lumMod val="50000"/>
                  </a:schemeClr>
                </a:solidFill>
                <a:latin typeface="+mn-lt"/>
              </a:rPr>
              <a:t>410.960.8269</a:t>
            </a:r>
          </a:p>
          <a:p>
            <a:pPr marL="0" indent="0">
              <a:spcAft>
                <a:spcPts val="0"/>
              </a:spcAft>
              <a:buNone/>
            </a:pPr>
            <a:r>
              <a:rPr lang="en-US" sz="2000" dirty="0">
                <a:solidFill>
                  <a:schemeClr val="accent1">
                    <a:lumMod val="50000"/>
                  </a:schemeClr>
                </a:solidFill>
                <a:latin typeface="+mn-lt"/>
              </a:rPr>
              <a:t>jlotz@costseges.com</a:t>
            </a:r>
          </a:p>
        </p:txBody>
      </p:sp>
      <p:sp>
        <p:nvSpPr>
          <p:cNvPr id="2" name="TextBox 1">
            <a:extLst>
              <a:ext uri="{FF2B5EF4-FFF2-40B4-BE49-F238E27FC236}">
                <a16:creationId xmlns:a16="http://schemas.microsoft.com/office/drawing/2014/main" id="{B8B78313-522C-48AE-8BD7-1E6C1419E6E0}"/>
              </a:ext>
            </a:extLst>
          </p:cNvPr>
          <p:cNvSpPr txBox="1"/>
          <p:nvPr/>
        </p:nvSpPr>
        <p:spPr>
          <a:xfrm>
            <a:off x="6926201" y="240114"/>
            <a:ext cx="4880168" cy="2624332"/>
          </a:xfrm>
          <a:prstGeom prst="rect">
            <a:avLst/>
          </a:prstGeom>
        </p:spPr>
        <p:txBody>
          <a:bodyPr wrap="square" rtlCol="0">
            <a:normAutofit/>
          </a:bodyPr>
          <a:lstStyle/>
          <a:p>
            <a:pPr marL="0" indent="0" algn="l" defTabSz="914400" rtl="0" eaLnBrk="1" latinLnBrk="0" hangingPunct="1">
              <a:spcBef>
                <a:spcPts val="0"/>
              </a:spcBef>
              <a:spcAft>
                <a:spcPts val="1000"/>
              </a:spcAft>
              <a:buFont typeface="Wingdings" panose="05000000000000000000" pitchFamily="2" charset="2"/>
              <a:buNone/>
            </a:pPr>
            <a:endParaRPr lang="en-US" sz="2200" kern="1200" noProof="1">
              <a:solidFill>
                <a:schemeClr val="bg1">
                  <a:lumMod val="50000"/>
                </a:schemeClr>
              </a:solidFill>
              <a:latin typeface="Calibri Light" panose="020F0302020204030204" pitchFamily="34" charset="0"/>
              <a:ea typeface="+mn-ea"/>
              <a:cs typeface="+mn-cs"/>
            </a:endParaRPr>
          </a:p>
        </p:txBody>
      </p:sp>
      <p:sp>
        <p:nvSpPr>
          <p:cNvPr id="4" name="TextBox 3">
            <a:extLst>
              <a:ext uri="{FF2B5EF4-FFF2-40B4-BE49-F238E27FC236}">
                <a16:creationId xmlns:a16="http://schemas.microsoft.com/office/drawing/2014/main" id="{3450938F-C9D7-4ADB-B36F-4FC77F2269B1}"/>
              </a:ext>
            </a:extLst>
          </p:cNvPr>
          <p:cNvSpPr txBox="1"/>
          <p:nvPr/>
        </p:nvSpPr>
        <p:spPr>
          <a:xfrm>
            <a:off x="7350564" y="354477"/>
            <a:ext cx="4359818" cy="2681735"/>
          </a:xfrm>
          <a:prstGeom prst="rect">
            <a:avLst/>
          </a:prstGeom>
        </p:spPr>
        <p:txBody>
          <a:bodyPr wrap="square" rtlCol="0">
            <a:normAutofit/>
          </a:bodyPr>
          <a:lstStyle/>
          <a:p>
            <a:pPr marL="0" indent="0" algn="l" defTabSz="914400" rtl="0" eaLnBrk="1" latinLnBrk="0" hangingPunct="1">
              <a:spcBef>
                <a:spcPts val="0"/>
              </a:spcBef>
              <a:spcAft>
                <a:spcPts val="1000"/>
              </a:spcAft>
              <a:buFont typeface="Wingdings" panose="05000000000000000000" pitchFamily="2" charset="2"/>
              <a:buNone/>
            </a:pPr>
            <a:endParaRPr lang="en-US" sz="2200" kern="1200" noProof="1">
              <a:solidFill>
                <a:schemeClr val="bg1">
                  <a:lumMod val="50000"/>
                </a:schemeClr>
              </a:solidFill>
              <a:latin typeface="Calibri Light" panose="020F0302020204030204" pitchFamily="34" charset="0"/>
              <a:ea typeface="+mn-ea"/>
              <a:cs typeface="+mn-cs"/>
            </a:endParaRPr>
          </a:p>
        </p:txBody>
      </p:sp>
      <p:sp>
        <p:nvSpPr>
          <p:cNvPr id="5" name="Rectangle 4">
            <a:extLst>
              <a:ext uri="{FF2B5EF4-FFF2-40B4-BE49-F238E27FC236}">
                <a16:creationId xmlns:a16="http://schemas.microsoft.com/office/drawing/2014/main" id="{F11F54BF-EC21-4F45-8418-1914E99F670C}"/>
              </a:ext>
            </a:extLst>
          </p:cNvPr>
          <p:cNvSpPr/>
          <p:nvPr/>
        </p:nvSpPr>
        <p:spPr>
          <a:xfrm>
            <a:off x="1510301" y="2376867"/>
            <a:ext cx="10200081" cy="4093428"/>
          </a:xfrm>
          <a:prstGeom prst="rect">
            <a:avLst/>
          </a:prstGeom>
        </p:spPr>
        <p:txBody>
          <a:bodyPr wrap="square">
            <a:spAutoFit/>
          </a:bodyPr>
          <a:lstStyle/>
          <a:p>
            <a:pPr marL="0" marR="0">
              <a:spcBef>
                <a:spcPts val="0"/>
              </a:spcBef>
              <a:spcAft>
                <a:spcPts val="0"/>
              </a:spcAft>
            </a:pPr>
            <a:r>
              <a:rPr lang="en-US" sz="2000" dirty="0">
                <a:solidFill>
                  <a:srgbClr val="144D73"/>
                </a:solidFill>
                <a:effectLst/>
                <a:latin typeface="Calibri Light" panose="020F0302020204030204" pitchFamily="34" charset="0"/>
                <a:ea typeface="Calibri" panose="020F0502020204030204" pitchFamily="34" charset="0"/>
                <a:cs typeface="Calibri Light" panose="020F0302020204030204" pitchFamily="34" charset="0"/>
              </a:rPr>
              <a:t>Jerry is a Baltimore native and holds a business degree from Towson University.  He spent thirty years in various managerial positions in the medical sales industry.   An entrepreneur at heart, six years ago Jerry launched </a:t>
            </a:r>
            <a:r>
              <a:rPr lang="en-US" sz="2000" dirty="0" err="1">
                <a:solidFill>
                  <a:srgbClr val="144D73"/>
                </a:solidFill>
                <a:effectLst/>
                <a:latin typeface="Calibri Light" panose="020F0302020204030204" pitchFamily="34" charset="0"/>
                <a:ea typeface="Calibri" panose="020F0502020204030204" pitchFamily="34" charset="0"/>
                <a:cs typeface="Calibri Light" panose="020F0302020204030204" pitchFamily="34" charset="0"/>
              </a:rPr>
              <a:t>CostSeg</a:t>
            </a:r>
            <a:r>
              <a:rPr lang="en-US" sz="2000" dirty="0">
                <a:solidFill>
                  <a:srgbClr val="144D73"/>
                </a:solidFill>
                <a:effectLst/>
                <a:latin typeface="Calibri Light" panose="020F0302020204030204" pitchFamily="34" charset="0"/>
                <a:ea typeface="Calibri" panose="020F0502020204030204" pitchFamily="34" charset="0"/>
                <a:cs typeface="Calibri Light" panose="020F0302020204030204" pitchFamily="34" charset="0"/>
              </a:rPr>
              <a:t> Energy Solutions.  </a:t>
            </a:r>
            <a:r>
              <a:rPr lang="en-US" sz="2000" dirty="0" err="1">
                <a:solidFill>
                  <a:srgbClr val="144D73"/>
                </a:solidFill>
                <a:effectLst/>
                <a:latin typeface="Calibri Light" panose="020F0302020204030204" pitchFamily="34" charset="0"/>
                <a:ea typeface="Calibri" panose="020F0502020204030204" pitchFamily="34" charset="0"/>
                <a:cs typeface="Calibri Light" panose="020F0302020204030204" pitchFamily="34" charset="0"/>
              </a:rPr>
              <a:t>CostSeg</a:t>
            </a:r>
            <a:r>
              <a:rPr lang="en-US" sz="2000" dirty="0">
                <a:solidFill>
                  <a:srgbClr val="144D73"/>
                </a:solidFill>
                <a:effectLst/>
                <a:latin typeface="Calibri Light" panose="020F0302020204030204" pitchFamily="34" charset="0"/>
                <a:ea typeface="Calibri" panose="020F0502020204030204" pitchFamily="34" charset="0"/>
                <a:cs typeface="Calibri Light" panose="020F0302020204030204" pitchFamily="34" charset="0"/>
              </a:rPr>
              <a:t> Energy Solutions represents a few “Best-in-Class” companies whose mission is to help income producing property owners, leaseholders, for profit and not-for-profit organizations, as well as consumers, to save money in areas in which they spend money.   </a:t>
            </a:r>
          </a:p>
          <a:p>
            <a:pPr marL="0" marR="0">
              <a:spcBef>
                <a:spcPts val="0"/>
              </a:spcBef>
              <a:spcAft>
                <a:spcPts val="0"/>
              </a:spcAft>
            </a:pPr>
            <a:endParaRPr lang="en-US" sz="2000" dirty="0">
              <a:solidFill>
                <a:srgbClr val="144D73"/>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a:spcBef>
                <a:spcPts val="0"/>
              </a:spcBef>
              <a:spcAft>
                <a:spcPts val="0"/>
              </a:spcAft>
            </a:pPr>
            <a:r>
              <a:rPr lang="en-US" sz="2000" dirty="0">
                <a:solidFill>
                  <a:srgbClr val="144D73"/>
                </a:solidFill>
                <a:effectLst/>
                <a:latin typeface="Calibri Light" panose="020F0302020204030204" pitchFamily="34" charset="0"/>
                <a:ea typeface="Calibri" panose="020F0502020204030204" pitchFamily="34" charset="0"/>
                <a:cs typeface="Calibri Light" panose="020F0302020204030204" pitchFamily="34" charset="0"/>
              </a:rPr>
              <a:t>Jerry is a National Savings Advisor for Cost Segregation Services, Inc., (CSSI).  He helps tax professionals and their clients to comply with the latest regulations and save taxes.   He is also a licensed Life Insurance Producer.     </a:t>
            </a:r>
          </a:p>
          <a:p>
            <a:pPr marL="0" marR="0">
              <a:spcBef>
                <a:spcPts val="0"/>
              </a:spcBef>
              <a:spcAft>
                <a:spcPts val="0"/>
              </a:spcAft>
            </a:pPr>
            <a:endParaRPr lang="en-US" sz="2000" dirty="0">
              <a:solidFill>
                <a:srgbClr val="144D73"/>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a:spcBef>
                <a:spcPts val="0"/>
              </a:spcBef>
              <a:spcAft>
                <a:spcPts val="0"/>
              </a:spcAft>
            </a:pPr>
            <a:r>
              <a:rPr lang="en-US" sz="2000" dirty="0">
                <a:solidFill>
                  <a:srgbClr val="144D73"/>
                </a:solidFill>
                <a:effectLst/>
                <a:latin typeface="Calibri Light" panose="020F0302020204030204" pitchFamily="34" charset="0"/>
                <a:ea typeface="Calibri" panose="020F0502020204030204" pitchFamily="34" charset="0"/>
                <a:cs typeface="Calibri Light" panose="020F0302020204030204" pitchFamily="34" charset="0"/>
              </a:rPr>
              <a:t>When Jerry is not working, he enjoys spending time with his wife, children, and grandchildren.  He believes that “Friends Don’t Let Friends Overpay for ANYTHING!” </a:t>
            </a:r>
            <a:endParaRPr lang="en-US" sz="1800" b="0" i="0" dirty="0">
              <a:solidFill>
                <a:srgbClr val="144D73"/>
              </a:solidFill>
              <a:effectLst/>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B83BA26C-1ACA-4FED-BF84-34F0A2155924}"/>
              </a:ext>
            </a:extLst>
          </p:cNvPr>
          <p:cNvSpPr>
            <a:spLocks noGrp="1"/>
          </p:cNvSpPr>
          <p:nvPr>
            <p:ph type="sldNum" sz="quarter" idx="4"/>
          </p:nvPr>
        </p:nvSpPr>
        <p:spPr/>
        <p:txBody>
          <a:bodyPr/>
          <a:lstStyle/>
          <a:p>
            <a:fld id="{75A4F164-3A46-4CEE-A25C-CA523D5E42F3}" type="slidenum">
              <a:rPr lang="en-US" smtClean="0"/>
              <a:pPr/>
              <a:t>2</a:t>
            </a:fld>
            <a:endParaRPr lang="en-US" dirty="0"/>
          </a:p>
        </p:txBody>
      </p:sp>
      <p:pic>
        <p:nvPicPr>
          <p:cNvPr id="8" name="Picture 7" descr="A person wearing glasses and a suit&#10;&#10;Description automatically generated with medium confidence">
            <a:extLst>
              <a:ext uri="{FF2B5EF4-FFF2-40B4-BE49-F238E27FC236}">
                <a16:creationId xmlns:a16="http://schemas.microsoft.com/office/drawing/2014/main" id="{EEB2B8F5-A02B-4638-B74D-2D51ED396D33}"/>
              </a:ext>
            </a:extLst>
          </p:cNvPr>
          <p:cNvPicPr>
            <a:picLocks noChangeAspect="1"/>
          </p:cNvPicPr>
          <p:nvPr/>
        </p:nvPicPr>
        <p:blipFill>
          <a:blip r:embed="rId3"/>
          <a:stretch>
            <a:fillRect/>
          </a:stretch>
        </p:blipFill>
        <p:spPr>
          <a:xfrm>
            <a:off x="1584237" y="210634"/>
            <a:ext cx="2862645" cy="2145820"/>
          </a:xfrm>
          <a:prstGeom prst="rect">
            <a:avLst/>
          </a:prstGeom>
        </p:spPr>
      </p:pic>
    </p:spTree>
    <p:extLst>
      <p:ext uri="{BB962C8B-B14F-4D97-AF65-F5344CB8AC3E}">
        <p14:creationId xmlns:p14="http://schemas.microsoft.com/office/powerpoint/2010/main" val="217540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53">
            <a:extLst>
              <a:ext uri="{FF2B5EF4-FFF2-40B4-BE49-F238E27FC236}">
                <a16:creationId xmlns:a16="http://schemas.microsoft.com/office/drawing/2014/main" id="{A1719602-255D-4202-A2A0-761D25ACF570}"/>
              </a:ext>
            </a:extLst>
          </p:cNvPr>
          <p:cNvSpPr/>
          <p:nvPr/>
        </p:nvSpPr>
        <p:spPr>
          <a:xfrm>
            <a:off x="1903426" y="1379995"/>
            <a:ext cx="8426090" cy="5252327"/>
          </a:xfrm>
          <a:prstGeom prst="rect">
            <a:avLst/>
          </a:prstGeom>
          <a:noFill/>
          <a:ln>
            <a:noFill/>
          </a:ln>
        </p:spPr>
        <p:txBody>
          <a:bodyPr lIns="76188" tIns="38083" rIns="76188" bIns="38083"/>
          <a:lstStyle/>
          <a:p>
            <a:pPr>
              <a:buSzPct val="25000"/>
              <a:defRPr/>
            </a:pPr>
            <a:endParaRPr lang="en-US" sz="1667" dirty="0">
              <a:solidFill>
                <a:prstClr val="black"/>
              </a:solidFill>
              <a:latin typeface="Calibri"/>
              <a:ea typeface="Calibri"/>
              <a:cs typeface="Calibri"/>
              <a:sym typeface="Calibri"/>
            </a:endParaRPr>
          </a:p>
        </p:txBody>
      </p:sp>
      <p:sp>
        <p:nvSpPr>
          <p:cNvPr id="9" name="Content Placeholder 8">
            <a:extLst>
              <a:ext uri="{FF2B5EF4-FFF2-40B4-BE49-F238E27FC236}">
                <a16:creationId xmlns:a16="http://schemas.microsoft.com/office/drawing/2014/main" id="{E60E49C6-4DA3-4D51-8255-6CF682B1865B}"/>
              </a:ext>
            </a:extLst>
          </p:cNvPr>
          <p:cNvSpPr>
            <a:spLocks noGrp="1"/>
          </p:cNvSpPr>
          <p:nvPr>
            <p:ph sz="half" idx="2"/>
          </p:nvPr>
        </p:nvSpPr>
        <p:spPr>
          <a:xfrm>
            <a:off x="1408176" y="773775"/>
            <a:ext cx="10056244" cy="5873591"/>
          </a:xfrm>
        </p:spPr>
        <p:txBody>
          <a:bodyPr/>
          <a:lstStyle/>
          <a:p>
            <a:pPr>
              <a:lnSpc>
                <a:spcPct val="90000"/>
              </a:lnSpc>
              <a:buSzPct val="100000"/>
              <a:defRPr/>
            </a:pPr>
            <a:r>
              <a:rPr lang="en-US" dirty="0">
                <a:sym typeface="Calibri"/>
              </a:rPr>
              <a:t>Must Capitalize if an Improvement (RABI) or Major Expenditure </a:t>
            </a:r>
          </a:p>
          <a:p>
            <a:pPr lvl="1">
              <a:lnSpc>
                <a:spcPct val="90000"/>
              </a:lnSpc>
              <a:buSzPct val="100000"/>
              <a:defRPr/>
            </a:pPr>
            <a:r>
              <a:rPr lang="en-US" sz="2200" dirty="0">
                <a:sym typeface="Calibri"/>
              </a:rPr>
              <a:t>Improvement = Restoration, Adaptation, Betterment, Improvement (RABI) </a:t>
            </a:r>
          </a:p>
          <a:p>
            <a:pPr lvl="1">
              <a:lnSpc>
                <a:spcPct val="90000"/>
              </a:lnSpc>
              <a:buSzPct val="100000"/>
              <a:defRPr/>
            </a:pPr>
            <a:r>
              <a:rPr lang="en-US" sz="2200" dirty="0">
                <a:sym typeface="Calibri"/>
              </a:rPr>
              <a:t>Major Expenditure = More than 30%-35% of the REPLACEMENT cost of the building system, structural component or unit of property  (40% of Roof Replaced = Capitalize)</a:t>
            </a:r>
          </a:p>
          <a:p>
            <a:pPr marL="0" indent="0" algn="ctr">
              <a:lnSpc>
                <a:spcPct val="90000"/>
              </a:lnSpc>
              <a:buSzPct val="25000"/>
              <a:buNone/>
              <a:defRPr/>
            </a:pPr>
            <a:endParaRPr lang="en-US" sz="1200" dirty="0">
              <a:sym typeface="Calibri"/>
            </a:endParaRPr>
          </a:p>
          <a:p>
            <a:pPr marL="0" indent="0">
              <a:spcAft>
                <a:spcPts val="0"/>
              </a:spcAft>
              <a:buSzPct val="25000"/>
              <a:buNone/>
              <a:defRPr/>
            </a:pPr>
            <a:r>
              <a:rPr lang="en-US" dirty="0">
                <a:sym typeface="Calibri"/>
              </a:rPr>
              <a:t>A capital expenditure generally </a:t>
            </a:r>
            <a:r>
              <a:rPr lang="en-US" b="1" u="sng" dirty="0">
                <a:sym typeface="Calibri"/>
              </a:rPr>
              <a:t>puts</a:t>
            </a:r>
            <a:r>
              <a:rPr lang="en-US" dirty="0">
                <a:sym typeface="Calibri"/>
              </a:rPr>
              <a:t> a more permanent increment in the longevity, utility, or worth of the property.</a:t>
            </a:r>
          </a:p>
          <a:p>
            <a:pPr marL="0" indent="0">
              <a:lnSpc>
                <a:spcPct val="90000"/>
              </a:lnSpc>
              <a:buSzPct val="25000"/>
              <a:buNone/>
              <a:defRPr/>
            </a:pPr>
            <a:endParaRPr lang="en-US" sz="1200" dirty="0">
              <a:sym typeface="Calibri"/>
            </a:endParaRPr>
          </a:p>
          <a:p>
            <a:pPr>
              <a:lnSpc>
                <a:spcPct val="90000"/>
              </a:lnSpc>
              <a:buSzPct val="100000"/>
              <a:defRPr/>
            </a:pPr>
            <a:r>
              <a:rPr lang="en-US" dirty="0">
                <a:sym typeface="Arial"/>
              </a:rPr>
              <a:t>Must Expense if = Repair</a:t>
            </a:r>
          </a:p>
          <a:p>
            <a:pPr lvl="1">
              <a:lnSpc>
                <a:spcPct val="90000"/>
              </a:lnSpc>
              <a:buSzPct val="100000"/>
              <a:defRPr/>
            </a:pPr>
            <a:r>
              <a:rPr lang="en-US" sz="2200" dirty="0">
                <a:sym typeface="Calibri"/>
              </a:rPr>
              <a:t>If the expenditure does not materially increase capacity, productivity, efficiency, strength, quality or improve output of the building system, structural component, or building (Unit of Property)  it must be expensed.</a:t>
            </a:r>
          </a:p>
          <a:p>
            <a:pPr lvl="1">
              <a:lnSpc>
                <a:spcPct val="90000"/>
              </a:lnSpc>
              <a:buSzPct val="100000"/>
              <a:defRPr/>
            </a:pPr>
            <a:r>
              <a:rPr lang="en-US" sz="2200" dirty="0">
                <a:sym typeface="Calibri"/>
              </a:rPr>
              <a:t>A repair </a:t>
            </a:r>
            <a:r>
              <a:rPr lang="en-US" sz="2200" b="1" u="sng" dirty="0">
                <a:sym typeface="Calibri"/>
              </a:rPr>
              <a:t>keeps</a:t>
            </a:r>
            <a:r>
              <a:rPr lang="en-US" sz="2200" dirty="0">
                <a:sym typeface="Calibri"/>
              </a:rPr>
              <a:t> the building structure and building system in ordinary and efficient operating condition. </a:t>
            </a:r>
            <a:endParaRPr lang="en-US" sz="2200" dirty="0">
              <a:ea typeface="Calibri"/>
              <a:cs typeface="Arial" panose="020B0604020202020204" pitchFamily="34" charset="0"/>
              <a:sym typeface="Calibri"/>
            </a:endParaRPr>
          </a:p>
          <a:p>
            <a:pPr marL="0" indent="0" algn="ctr">
              <a:buNone/>
            </a:pPr>
            <a:r>
              <a:rPr lang="en-US" dirty="0">
                <a:ea typeface="Calibri"/>
                <a:cs typeface="Arial" panose="020B0604020202020204" pitchFamily="34" charset="0"/>
                <a:sym typeface="Calibri"/>
              </a:rPr>
              <a:t>Difference = “</a:t>
            </a:r>
            <a:r>
              <a:rPr lang="en-US" b="1" dirty="0">
                <a:ea typeface="Calibri"/>
                <a:cs typeface="Arial" panose="020B0604020202020204" pitchFamily="34" charset="0"/>
                <a:sym typeface="Calibri"/>
              </a:rPr>
              <a:t>put</a:t>
            </a:r>
            <a:r>
              <a:rPr lang="en-US" dirty="0">
                <a:ea typeface="Calibri"/>
                <a:cs typeface="Arial" panose="020B0604020202020204" pitchFamily="34" charset="0"/>
                <a:sym typeface="Calibri"/>
              </a:rPr>
              <a:t>” in service or “</a:t>
            </a:r>
            <a:r>
              <a:rPr lang="en-US" b="1" dirty="0">
                <a:ea typeface="Calibri"/>
                <a:cs typeface="Arial" panose="020B0604020202020204" pitchFamily="34" charset="0"/>
                <a:sym typeface="Calibri"/>
              </a:rPr>
              <a:t>keep</a:t>
            </a:r>
            <a:r>
              <a:rPr lang="en-US" dirty="0">
                <a:ea typeface="Calibri"/>
                <a:cs typeface="Arial" panose="020B0604020202020204" pitchFamily="34" charset="0"/>
                <a:sym typeface="Calibri"/>
              </a:rPr>
              <a:t>” in operating condition.</a:t>
            </a:r>
          </a:p>
          <a:p>
            <a:endParaRPr lang="en-US" dirty="0"/>
          </a:p>
        </p:txBody>
      </p:sp>
      <p:sp>
        <p:nvSpPr>
          <p:cNvPr id="8" name="Title 7">
            <a:extLst>
              <a:ext uri="{FF2B5EF4-FFF2-40B4-BE49-F238E27FC236}">
                <a16:creationId xmlns:a16="http://schemas.microsoft.com/office/drawing/2014/main" id="{FD443A53-2BBE-467E-B02D-F9E0F07B6692}"/>
              </a:ext>
            </a:extLst>
          </p:cNvPr>
          <p:cNvSpPr>
            <a:spLocks noGrp="1"/>
          </p:cNvSpPr>
          <p:nvPr>
            <p:ph type="title"/>
          </p:nvPr>
        </p:nvSpPr>
        <p:spPr>
          <a:xfrm>
            <a:off x="1408176" y="170409"/>
            <a:ext cx="10058400" cy="597210"/>
          </a:xfrm>
        </p:spPr>
        <p:txBody>
          <a:bodyPr/>
          <a:lstStyle/>
          <a:p>
            <a:r>
              <a:rPr lang="en-US" dirty="0"/>
              <a:t>When to Capitalize or Expense</a:t>
            </a:r>
          </a:p>
        </p:txBody>
      </p:sp>
      <p:sp>
        <p:nvSpPr>
          <p:cNvPr id="3" name="Slide Number Placeholder 2">
            <a:extLst>
              <a:ext uri="{FF2B5EF4-FFF2-40B4-BE49-F238E27FC236}">
                <a16:creationId xmlns:a16="http://schemas.microsoft.com/office/drawing/2014/main" id="{97CA0E81-4AA7-4C21-8FD7-3E3A8EF05557}"/>
              </a:ext>
            </a:extLst>
          </p:cNvPr>
          <p:cNvSpPr>
            <a:spLocks noGrp="1"/>
          </p:cNvSpPr>
          <p:nvPr>
            <p:ph type="sldNum" sz="quarter" idx="12"/>
          </p:nvPr>
        </p:nvSpPr>
        <p:spPr/>
        <p:txBody>
          <a:bodyPr/>
          <a:lstStyle/>
          <a:p>
            <a:fld id="{75A4F164-3A46-4CEE-A25C-CA523D5E42F3}" type="slidenum">
              <a:rPr lang="en-US" smtClean="0"/>
              <a:pPr/>
              <a:t>20</a:t>
            </a:fld>
            <a:endParaRPr lang="en-US" dirty="0"/>
          </a:p>
        </p:txBody>
      </p:sp>
    </p:spTree>
    <p:extLst>
      <p:ext uri="{BB962C8B-B14F-4D97-AF65-F5344CB8AC3E}">
        <p14:creationId xmlns:p14="http://schemas.microsoft.com/office/powerpoint/2010/main" val="324478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643DB-202B-4C8E-A770-0998146DA876}"/>
              </a:ext>
            </a:extLst>
          </p:cNvPr>
          <p:cNvSpPr>
            <a:spLocks noGrp="1"/>
          </p:cNvSpPr>
          <p:nvPr>
            <p:ph sz="half" idx="2"/>
          </p:nvPr>
        </p:nvSpPr>
        <p:spPr/>
        <p:txBody>
          <a:bodyPr>
            <a:noAutofit/>
          </a:bodyPr>
          <a:lstStyle/>
          <a:p>
            <a:pPr>
              <a:spcBef>
                <a:spcPts val="500"/>
              </a:spcBef>
            </a:pPr>
            <a:r>
              <a:rPr lang="en-US" sz="2200" dirty="0"/>
              <a:t>Must capitalize if an improvement:</a:t>
            </a:r>
          </a:p>
          <a:p>
            <a:pPr marL="400050" lvl="1"/>
            <a:r>
              <a:rPr lang="en-US" sz="2200" b="1" dirty="0"/>
              <a:t>RABI</a:t>
            </a:r>
          </a:p>
          <a:p>
            <a:pPr marL="685800" lvl="2"/>
            <a:r>
              <a:rPr lang="en-US" sz="2200" b="1" dirty="0"/>
              <a:t>Restoration:</a:t>
            </a:r>
            <a:r>
              <a:rPr lang="en-US" sz="2200" dirty="0"/>
              <a:t> if the expenditure occurred less than two years after owning the building</a:t>
            </a:r>
          </a:p>
          <a:p>
            <a:pPr marL="685800" lvl="2"/>
            <a:r>
              <a:rPr lang="en-US" sz="2200" b="1" dirty="0"/>
              <a:t>Adaptation:</a:t>
            </a:r>
            <a:r>
              <a:rPr lang="en-US" sz="2200" dirty="0"/>
              <a:t> if the expenditure changed the original intent and function of the building</a:t>
            </a:r>
          </a:p>
          <a:p>
            <a:pPr marL="685800" lvl="2"/>
            <a:r>
              <a:rPr lang="en-US" sz="2200" b="1" dirty="0"/>
              <a:t>Betterment:</a:t>
            </a:r>
            <a:r>
              <a:rPr lang="en-US" sz="2200" dirty="0"/>
              <a:t> the expenditure materially increases the capacity, productivity, efficiency, strength, quality or improve the output of the building system, structural component or any component that serves a major and critical function</a:t>
            </a:r>
          </a:p>
          <a:p>
            <a:pPr marL="685800" lvl="2"/>
            <a:r>
              <a:rPr lang="en-US" sz="2200" b="1" dirty="0"/>
              <a:t>Improvement:</a:t>
            </a:r>
            <a:r>
              <a:rPr lang="en-US" sz="2200" dirty="0"/>
              <a:t> the expenditure modifies a major portion (greater than 33%) of the building, building structure or building component that serves a major and critical function</a:t>
            </a:r>
          </a:p>
        </p:txBody>
      </p:sp>
      <p:sp>
        <p:nvSpPr>
          <p:cNvPr id="5" name="Title 4">
            <a:extLst>
              <a:ext uri="{FF2B5EF4-FFF2-40B4-BE49-F238E27FC236}">
                <a16:creationId xmlns:a16="http://schemas.microsoft.com/office/drawing/2014/main" id="{BD5BD2AE-BE1C-4F51-AB39-52ABF5D5A0B8}"/>
              </a:ext>
            </a:extLst>
          </p:cNvPr>
          <p:cNvSpPr>
            <a:spLocks noGrp="1"/>
          </p:cNvSpPr>
          <p:nvPr>
            <p:ph type="title"/>
          </p:nvPr>
        </p:nvSpPr>
        <p:spPr/>
        <p:txBody>
          <a:bodyPr/>
          <a:lstStyle/>
          <a:p>
            <a:r>
              <a:rPr lang="en-US" dirty="0"/>
              <a:t>The 2014 Repair Regulations</a:t>
            </a:r>
          </a:p>
        </p:txBody>
      </p:sp>
      <p:sp>
        <p:nvSpPr>
          <p:cNvPr id="4" name="Slide Number Placeholder 3">
            <a:extLst>
              <a:ext uri="{FF2B5EF4-FFF2-40B4-BE49-F238E27FC236}">
                <a16:creationId xmlns:a16="http://schemas.microsoft.com/office/drawing/2014/main" id="{A0988484-500B-4FD6-90DE-364C402972D5}"/>
              </a:ext>
            </a:extLst>
          </p:cNvPr>
          <p:cNvSpPr>
            <a:spLocks noGrp="1"/>
          </p:cNvSpPr>
          <p:nvPr>
            <p:ph type="sldNum" sz="quarter" idx="12"/>
          </p:nvPr>
        </p:nvSpPr>
        <p:spPr/>
        <p:txBody>
          <a:bodyPr/>
          <a:lstStyle/>
          <a:p>
            <a:fld id="{75A4F164-3A46-4CEE-A25C-CA523D5E42F3}" type="slidenum">
              <a:rPr lang="en-US" smtClean="0"/>
              <a:pPr/>
              <a:t>21</a:t>
            </a:fld>
            <a:endParaRPr lang="en-US" dirty="0"/>
          </a:p>
        </p:txBody>
      </p:sp>
    </p:spTree>
    <p:extLst>
      <p:ext uri="{BB962C8B-B14F-4D97-AF65-F5344CB8AC3E}">
        <p14:creationId xmlns:p14="http://schemas.microsoft.com/office/powerpoint/2010/main" val="129883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637694-A265-458A-9675-2B26CD2152BD}"/>
              </a:ext>
            </a:extLst>
          </p:cNvPr>
          <p:cNvSpPr>
            <a:spLocks noGrp="1"/>
          </p:cNvSpPr>
          <p:nvPr>
            <p:ph type="title"/>
          </p:nvPr>
        </p:nvSpPr>
        <p:spPr/>
        <p:txBody>
          <a:bodyPr/>
          <a:lstStyle/>
          <a:p>
            <a:r>
              <a:rPr lang="en-US" dirty="0"/>
              <a:t>Building Systems</a:t>
            </a:r>
          </a:p>
        </p:txBody>
      </p:sp>
      <p:sp>
        <p:nvSpPr>
          <p:cNvPr id="5" name="Slide Number Placeholder 4">
            <a:extLst>
              <a:ext uri="{FF2B5EF4-FFF2-40B4-BE49-F238E27FC236}">
                <a16:creationId xmlns:a16="http://schemas.microsoft.com/office/drawing/2014/main" id="{81AAB3CE-62AF-4CB8-9FA0-CFC60E4DBE50}"/>
              </a:ext>
            </a:extLst>
          </p:cNvPr>
          <p:cNvSpPr>
            <a:spLocks noGrp="1"/>
          </p:cNvSpPr>
          <p:nvPr>
            <p:ph type="sldNum" sz="quarter" idx="12"/>
          </p:nvPr>
        </p:nvSpPr>
        <p:spPr/>
        <p:txBody>
          <a:bodyPr/>
          <a:lstStyle/>
          <a:p>
            <a:fld id="{75A4F164-3A46-4CEE-A25C-CA523D5E42F3}" type="slidenum">
              <a:rPr lang="en-US" smtClean="0"/>
              <a:pPr/>
              <a:t>22</a:t>
            </a:fld>
            <a:endParaRPr lang="en-US" dirty="0"/>
          </a:p>
        </p:txBody>
      </p:sp>
      <p:graphicFrame>
        <p:nvGraphicFramePr>
          <p:cNvPr id="4" name="Table 3">
            <a:extLst>
              <a:ext uri="{FF2B5EF4-FFF2-40B4-BE49-F238E27FC236}">
                <a16:creationId xmlns:a16="http://schemas.microsoft.com/office/drawing/2014/main" id="{73AB2C88-2392-4317-BB26-99B08E00ACC8}"/>
              </a:ext>
            </a:extLst>
          </p:cNvPr>
          <p:cNvGraphicFramePr>
            <a:graphicFrameLocks noGrp="1"/>
          </p:cNvGraphicFramePr>
          <p:nvPr>
            <p:extLst>
              <p:ext uri="{D42A27DB-BD31-4B8C-83A1-F6EECF244321}">
                <p14:modId xmlns:p14="http://schemas.microsoft.com/office/powerpoint/2010/main" val="838870561"/>
              </p:ext>
            </p:extLst>
          </p:nvPr>
        </p:nvGraphicFramePr>
        <p:xfrm>
          <a:off x="2190180" y="1264829"/>
          <a:ext cx="8322682" cy="4911480"/>
        </p:xfrm>
        <a:graphic>
          <a:graphicData uri="http://schemas.openxmlformats.org/drawingml/2006/table">
            <a:tbl>
              <a:tblPr firstRow="1" bandRow="1">
                <a:tableStyleId>{69012ECD-51FC-41F1-AA8D-1B2483CD663E}</a:tableStyleId>
              </a:tblPr>
              <a:tblGrid>
                <a:gridCol w="3495088">
                  <a:extLst>
                    <a:ext uri="{9D8B030D-6E8A-4147-A177-3AD203B41FA5}">
                      <a16:colId xmlns:a16="http://schemas.microsoft.com/office/drawing/2014/main" val="20000"/>
                    </a:ext>
                  </a:extLst>
                </a:gridCol>
                <a:gridCol w="1988458">
                  <a:extLst>
                    <a:ext uri="{9D8B030D-6E8A-4147-A177-3AD203B41FA5}">
                      <a16:colId xmlns:a16="http://schemas.microsoft.com/office/drawing/2014/main" val="20001"/>
                    </a:ext>
                  </a:extLst>
                </a:gridCol>
                <a:gridCol w="2839136">
                  <a:extLst>
                    <a:ext uri="{9D8B030D-6E8A-4147-A177-3AD203B41FA5}">
                      <a16:colId xmlns:a16="http://schemas.microsoft.com/office/drawing/2014/main" val="20002"/>
                    </a:ext>
                  </a:extLst>
                </a:gridCol>
              </a:tblGrid>
              <a:tr h="363715">
                <a:tc>
                  <a:txBody>
                    <a:bodyPr/>
                    <a:lstStyle/>
                    <a:p>
                      <a:r>
                        <a:rPr lang="en-US" sz="1600" dirty="0">
                          <a:solidFill>
                            <a:schemeClr val="bg1"/>
                          </a:solidFill>
                          <a:latin typeface="Calibri" panose="020F0502020204030204" pitchFamily="34" charset="0"/>
                          <a:cs typeface="Calibri" panose="020F0502020204030204" pitchFamily="34" charset="0"/>
                        </a:rPr>
                        <a:t>Building</a:t>
                      </a:r>
                      <a:r>
                        <a:rPr lang="en-US" sz="1600" baseline="0" dirty="0">
                          <a:solidFill>
                            <a:schemeClr val="bg1"/>
                          </a:solidFill>
                          <a:latin typeface="Calibri" panose="020F0502020204030204" pitchFamily="34" charset="0"/>
                          <a:cs typeface="Calibri" panose="020F0502020204030204" pitchFamily="34" charset="0"/>
                        </a:rPr>
                        <a:t> Components</a:t>
                      </a:r>
                      <a:endParaRPr lang="en-US" sz="1600" dirty="0">
                        <a:solidFill>
                          <a:schemeClr val="bg1"/>
                        </a:solidFill>
                        <a:latin typeface="Calibri" panose="020F0502020204030204" pitchFamily="34" charset="0"/>
                        <a:cs typeface="Calibri" panose="020F0502020204030204" pitchFamily="34" charset="0"/>
                      </a:endParaRPr>
                    </a:p>
                  </a:txBody>
                  <a:tcPr marL="66164" marR="66164" marT="33081" marB="330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C49"/>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Depreciable Cost</a:t>
                      </a:r>
                    </a:p>
                  </a:txBody>
                  <a:tcPr marL="66164" marR="66164" marT="33081" marB="330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C49"/>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Current Replacement Cost</a:t>
                      </a:r>
                    </a:p>
                  </a:txBody>
                  <a:tcPr marL="66164" marR="66164" marT="33081" marB="330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C49"/>
                    </a:solidFill>
                  </a:tcPr>
                </a:tc>
                <a:extLst>
                  <a:ext uri="{0D108BD9-81ED-4DB2-BD59-A6C34878D82A}">
                    <a16:rowId xmlns:a16="http://schemas.microsoft.com/office/drawing/2014/main" val="10000"/>
                  </a:ext>
                </a:extLst>
              </a:tr>
              <a:tr h="321850">
                <a:tc>
                  <a:txBody>
                    <a:bodyPr/>
                    <a:lstStyle/>
                    <a:p>
                      <a:pPr>
                        <a:lnSpc>
                          <a:spcPct val="90000"/>
                        </a:lnSpc>
                      </a:pPr>
                      <a:r>
                        <a:rPr lang="en-US" sz="1600" dirty="0">
                          <a:solidFill>
                            <a:schemeClr val="tx1"/>
                          </a:solidFill>
                          <a:latin typeface="Calibri" panose="020F0502020204030204" pitchFamily="34" charset="0"/>
                          <a:cs typeface="Calibri" panose="020F0502020204030204" pitchFamily="34" charset="0"/>
                        </a:rPr>
                        <a:t>Ceiling systems</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$174,272.97</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$271,655.41</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1850">
                <a:tc>
                  <a:txBody>
                    <a:bodyPr/>
                    <a:lstStyle/>
                    <a:p>
                      <a:pPr>
                        <a:lnSpc>
                          <a:spcPct val="90000"/>
                        </a:lnSpc>
                      </a:pPr>
                      <a:r>
                        <a:rPr lang="en-US" sz="1600" dirty="0">
                          <a:solidFill>
                            <a:schemeClr val="tx1"/>
                          </a:solidFill>
                          <a:latin typeface="Calibri" panose="020F0502020204030204" pitchFamily="34" charset="0"/>
                          <a:cs typeface="Calibri" panose="020F0502020204030204" pitchFamily="34" charset="0"/>
                        </a:rPr>
                        <a:t>Doors and frames</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93E97"/>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$183,566.64</a:t>
                      </a:r>
                    </a:p>
                  </a:txBody>
                  <a:tcPr marL="66164" marR="66164" marT="27432" marB="27432">
                    <a:lnL w="12700" cap="flat" cmpd="sng" algn="ctr">
                      <a:solidFill>
                        <a:srgbClr val="293E97"/>
                      </a:solidFill>
                      <a:prstDash val="solid"/>
                      <a:round/>
                      <a:headEnd type="none" w="med" len="med"/>
                      <a:tailEnd type="none" w="med" len="med"/>
                    </a:lnL>
                    <a:lnR w="12700" cap="flat" cmpd="sng" algn="ctr">
                      <a:solidFill>
                        <a:srgbClr val="293E97"/>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$286,142.31</a:t>
                      </a:r>
                    </a:p>
                  </a:txBody>
                  <a:tcPr marL="66164" marR="66164" marT="27432" marB="27432">
                    <a:lnL w="12700" cap="flat" cmpd="sng" algn="ctr">
                      <a:solidFill>
                        <a:srgbClr val="293E97"/>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1850">
                <a:tc>
                  <a:txBody>
                    <a:bodyPr/>
                    <a:lstStyle/>
                    <a:p>
                      <a:pPr>
                        <a:lnSpc>
                          <a:spcPct val="90000"/>
                        </a:lnSpc>
                      </a:pPr>
                      <a:r>
                        <a:rPr lang="en-US" sz="1600" dirty="0">
                          <a:solidFill>
                            <a:schemeClr val="tx1"/>
                          </a:solidFill>
                          <a:latin typeface="Calibri" panose="020F0502020204030204" pitchFamily="34" charset="0"/>
                          <a:cs typeface="Calibri" panose="020F0502020204030204" pitchFamily="34" charset="0"/>
                        </a:rPr>
                        <a:t>Electrical</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$507,935.61</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$791,766.25</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1850">
                <a:tc>
                  <a:txBody>
                    <a:bodyPr/>
                    <a:lstStyle/>
                    <a:p>
                      <a:pPr>
                        <a:lnSpc>
                          <a:spcPct val="90000"/>
                        </a:lnSpc>
                      </a:pPr>
                      <a:r>
                        <a:rPr lang="en-US" sz="1600" dirty="0">
                          <a:solidFill>
                            <a:schemeClr val="tx1"/>
                          </a:solidFill>
                          <a:latin typeface="Calibri" panose="020F0502020204030204" pitchFamily="34" charset="0"/>
                          <a:cs typeface="Calibri" panose="020F0502020204030204" pitchFamily="34" charset="0"/>
                        </a:rPr>
                        <a:t>Elevators</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$82,050.82</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$127,900.21</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1850">
                <a:tc>
                  <a:txBody>
                    <a:bodyPr/>
                    <a:lstStyle/>
                    <a:p>
                      <a:pPr>
                        <a:lnSpc>
                          <a:spcPct val="90000"/>
                        </a:lnSpc>
                      </a:pPr>
                      <a:r>
                        <a:rPr lang="en-US" sz="1600" dirty="0">
                          <a:solidFill>
                            <a:schemeClr val="tx1"/>
                          </a:solidFill>
                          <a:latin typeface="Calibri" panose="020F0502020204030204" pitchFamily="34" charset="0"/>
                          <a:cs typeface="Calibri" panose="020F0502020204030204" pitchFamily="34" charset="0"/>
                        </a:rPr>
                        <a:t>Fire protection and alarm</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$244,652.21</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$381,362.05</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1850">
                <a:tc>
                  <a:txBody>
                    <a:bodyPr/>
                    <a:lstStyle/>
                    <a:p>
                      <a:pPr>
                        <a:lnSpc>
                          <a:spcPct val="90000"/>
                        </a:lnSpc>
                      </a:pPr>
                      <a:r>
                        <a:rPr lang="en-US" sz="1600" dirty="0">
                          <a:solidFill>
                            <a:schemeClr val="tx1"/>
                          </a:solidFill>
                          <a:latin typeface="Calibri" panose="020F0502020204030204" pitchFamily="34" charset="0"/>
                          <a:cs typeface="Calibri" panose="020F0502020204030204" pitchFamily="34" charset="0"/>
                        </a:rPr>
                        <a:t>HVAC</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$308,255.67</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$480,506.65</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1850">
                <a:tc>
                  <a:txBody>
                    <a:bodyPr/>
                    <a:lstStyle/>
                    <a:p>
                      <a:pPr>
                        <a:lnSpc>
                          <a:spcPct val="90000"/>
                        </a:lnSpc>
                      </a:pPr>
                      <a:r>
                        <a:rPr lang="en-US" sz="1600" dirty="0">
                          <a:solidFill>
                            <a:schemeClr val="tx1"/>
                          </a:solidFill>
                          <a:latin typeface="Calibri" panose="020F0502020204030204" pitchFamily="34" charset="0"/>
                          <a:cs typeface="Calibri" panose="020F0502020204030204" pitchFamily="34" charset="0"/>
                        </a:rPr>
                        <a:t>Interior</a:t>
                      </a:r>
                      <a:r>
                        <a:rPr lang="en-US" sz="1600" baseline="0" dirty="0">
                          <a:solidFill>
                            <a:schemeClr val="tx1"/>
                          </a:solidFill>
                          <a:latin typeface="Calibri" panose="020F0502020204030204" pitchFamily="34" charset="0"/>
                          <a:cs typeface="Calibri" panose="020F0502020204030204" pitchFamily="34" charset="0"/>
                        </a:rPr>
                        <a:t> framing/partitions</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$460,706.52</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$718,145.89</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1850">
                <a:tc>
                  <a:txBody>
                    <a:bodyPr/>
                    <a:lstStyle/>
                    <a:p>
                      <a:pPr>
                        <a:lnSpc>
                          <a:spcPct val="90000"/>
                        </a:lnSpc>
                      </a:pPr>
                      <a:r>
                        <a:rPr lang="en-US" sz="1600" baseline="0" dirty="0">
                          <a:solidFill>
                            <a:schemeClr val="tx1"/>
                          </a:solidFill>
                          <a:latin typeface="Calibri" panose="020F0502020204030204" pitchFamily="34" charset="0"/>
                          <a:cs typeface="Calibri" panose="020F0502020204030204" pitchFamily="34" charset="0"/>
                        </a:rPr>
                        <a:t>Miscellaneous building components</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$2,914,064.09</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$4,542,421.42</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21850">
                <a:tc>
                  <a:txBody>
                    <a:bodyPr/>
                    <a:lstStyle/>
                    <a:p>
                      <a:pPr>
                        <a:lnSpc>
                          <a:spcPct val="90000"/>
                        </a:lnSpc>
                      </a:pPr>
                      <a:r>
                        <a:rPr lang="en-US" sz="1600" baseline="0" dirty="0">
                          <a:solidFill>
                            <a:schemeClr val="tx1"/>
                          </a:solidFill>
                          <a:latin typeface="Calibri" panose="020F0502020204030204" pitchFamily="34" charset="0"/>
                          <a:cs typeface="Calibri" panose="020F0502020204030204" pitchFamily="34" charset="0"/>
                        </a:rPr>
                        <a:t>Painting</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$85,818.04</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$133,772.52</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21850">
                <a:tc>
                  <a:txBody>
                    <a:bodyPr/>
                    <a:lstStyle/>
                    <a:p>
                      <a:pPr>
                        <a:lnSpc>
                          <a:spcPct val="90000"/>
                        </a:lnSpc>
                      </a:pPr>
                      <a:r>
                        <a:rPr lang="en-US" sz="1600" baseline="0" dirty="0">
                          <a:solidFill>
                            <a:schemeClr val="tx1"/>
                          </a:solidFill>
                          <a:latin typeface="Calibri" panose="020F0502020204030204" pitchFamily="34" charset="0"/>
                          <a:cs typeface="Calibri" panose="020F0502020204030204" pitchFamily="34" charset="0"/>
                        </a:rPr>
                        <a:t>Plumbing</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$507,881.40</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$791,681.75</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21850">
                <a:tc>
                  <a:txBody>
                    <a:bodyPr/>
                    <a:lstStyle/>
                    <a:p>
                      <a:pPr>
                        <a:lnSpc>
                          <a:spcPct val="90000"/>
                        </a:lnSpc>
                      </a:pPr>
                      <a:r>
                        <a:rPr lang="en-US" sz="1600" baseline="0" dirty="0">
                          <a:solidFill>
                            <a:schemeClr val="tx1"/>
                          </a:solidFill>
                          <a:latin typeface="Calibri" panose="020F0502020204030204" pitchFamily="34" charset="0"/>
                          <a:cs typeface="Calibri" panose="020F0502020204030204" pitchFamily="34" charset="0"/>
                        </a:rPr>
                        <a:t>Roofing systems</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$85,246.26</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$132,881.14</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1850">
                <a:tc>
                  <a:txBody>
                    <a:bodyPr/>
                    <a:lstStyle/>
                    <a:p>
                      <a:pPr>
                        <a:lnSpc>
                          <a:spcPct val="90000"/>
                        </a:lnSpc>
                      </a:pPr>
                      <a:r>
                        <a:rPr lang="en-US" sz="1600" baseline="0" dirty="0">
                          <a:solidFill>
                            <a:schemeClr val="tx1"/>
                          </a:solidFill>
                          <a:latin typeface="Calibri" panose="020F0502020204030204" pitchFamily="34" charset="0"/>
                          <a:cs typeface="Calibri" panose="020F0502020204030204" pitchFamily="34" charset="0"/>
                        </a:rPr>
                        <a:t>Security</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$37,199.10</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$57,985.68</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1850">
                <a:tc>
                  <a:txBody>
                    <a:bodyPr/>
                    <a:lstStyle/>
                    <a:p>
                      <a:pPr>
                        <a:lnSpc>
                          <a:spcPct val="90000"/>
                        </a:lnSpc>
                      </a:pPr>
                      <a:r>
                        <a:rPr lang="en-US" sz="1600" baseline="0" dirty="0">
                          <a:solidFill>
                            <a:schemeClr val="tx1"/>
                          </a:solidFill>
                          <a:latin typeface="Calibri" panose="020F0502020204030204" pitchFamily="34" charset="0"/>
                          <a:cs typeface="Calibri" panose="020F0502020204030204" pitchFamily="34" charset="0"/>
                        </a:rPr>
                        <a:t>Windows</a:t>
                      </a:r>
                    </a:p>
                  </a:txBody>
                  <a:tcPr marL="66164" marR="66164" marT="27432" marB="27432">
                    <a:lnL w="12700" cap="flat" cmpd="sng" algn="ctr">
                      <a:solidFill>
                        <a:schemeClr val="tx1"/>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$203,239.82</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rgbClr val="275465"/>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ct val="90000"/>
                        </a:lnSpc>
                      </a:pPr>
                      <a:r>
                        <a:rPr lang="en-US" sz="1600" dirty="0">
                          <a:solidFill>
                            <a:schemeClr val="tx1"/>
                          </a:solidFill>
                          <a:latin typeface="Calibri" panose="020F0502020204030204" pitchFamily="34" charset="0"/>
                          <a:cs typeface="Calibri" panose="020F0502020204030204" pitchFamily="34" charset="0"/>
                        </a:rPr>
                        <a:t>$316,808.72</a:t>
                      </a:r>
                    </a:p>
                  </a:txBody>
                  <a:tcPr marL="66164" marR="66164" marT="27432" marB="27432">
                    <a:lnL w="12700" cap="flat" cmpd="sng" algn="ctr">
                      <a:solidFill>
                        <a:srgbClr val="27546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63715">
                <a:tc>
                  <a:txBody>
                    <a:bodyPr/>
                    <a:lstStyle/>
                    <a:p>
                      <a:r>
                        <a:rPr lang="en-US" sz="1600" b="1" baseline="0" dirty="0">
                          <a:solidFill>
                            <a:schemeClr val="bg1"/>
                          </a:solidFill>
                          <a:latin typeface="Calibri" panose="020F0502020204030204" pitchFamily="34" charset="0"/>
                          <a:cs typeface="Calibri" panose="020F0502020204030204" pitchFamily="34" charset="0"/>
                        </a:rPr>
                        <a:t>Total Building Cost:</a:t>
                      </a:r>
                    </a:p>
                  </a:txBody>
                  <a:tcPr marL="66164" marR="66164" marT="33081" marB="33081">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44D73"/>
                    </a:solidFill>
                  </a:tcPr>
                </a:tc>
                <a:tc>
                  <a:txBody>
                    <a:bodyPr/>
                    <a:lstStyle/>
                    <a:p>
                      <a:pPr algn="ctr"/>
                      <a:r>
                        <a:rPr lang="en-US" sz="1600" b="1" dirty="0">
                          <a:solidFill>
                            <a:schemeClr val="bg1"/>
                          </a:solidFill>
                          <a:latin typeface="Calibri" panose="020F0502020204030204" pitchFamily="34" charset="0"/>
                          <a:cs typeface="Calibri" panose="020F0502020204030204" pitchFamily="34" charset="0"/>
                        </a:rPr>
                        <a:t>$5,794,889.10</a:t>
                      </a:r>
                    </a:p>
                  </a:txBody>
                  <a:tcPr marL="66164" marR="66164" marT="33081" marB="3308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44D73"/>
                    </a:solidFill>
                  </a:tcPr>
                </a:tc>
                <a:tc>
                  <a:txBody>
                    <a:bodyPr/>
                    <a:lstStyle/>
                    <a:p>
                      <a:pPr algn="ctr"/>
                      <a:r>
                        <a:rPr lang="en-US" sz="1600" b="1" dirty="0">
                          <a:solidFill>
                            <a:schemeClr val="bg1"/>
                          </a:solidFill>
                          <a:latin typeface="Calibri" panose="020F0502020204030204" pitchFamily="34" charset="0"/>
                          <a:cs typeface="Calibri" panose="020F0502020204030204" pitchFamily="34" charset="0"/>
                        </a:rPr>
                        <a:t>$9,033,030.00</a:t>
                      </a:r>
                    </a:p>
                  </a:txBody>
                  <a:tcPr marL="66164" marR="66164" marT="33081" marB="33081">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44D73"/>
                    </a:solidFill>
                  </a:tcPr>
                </a:tc>
                <a:extLst>
                  <a:ext uri="{0D108BD9-81ED-4DB2-BD59-A6C34878D82A}">
                    <a16:rowId xmlns:a16="http://schemas.microsoft.com/office/drawing/2014/main" val="4124073684"/>
                  </a:ext>
                </a:extLst>
              </a:tr>
            </a:tbl>
          </a:graphicData>
        </a:graphic>
      </p:graphicFrame>
      <p:sp>
        <p:nvSpPr>
          <p:cNvPr id="8" name="TextBox 7">
            <a:extLst>
              <a:ext uri="{FF2B5EF4-FFF2-40B4-BE49-F238E27FC236}">
                <a16:creationId xmlns:a16="http://schemas.microsoft.com/office/drawing/2014/main" id="{810EFEE9-88F8-45BB-8293-1B4786BDF1E3}"/>
              </a:ext>
            </a:extLst>
          </p:cNvPr>
          <p:cNvSpPr txBox="1"/>
          <p:nvPr/>
        </p:nvSpPr>
        <p:spPr>
          <a:xfrm>
            <a:off x="2743335" y="872006"/>
            <a:ext cx="6717141" cy="487110"/>
          </a:xfrm>
          <a:prstGeom prst="rect">
            <a:avLst/>
          </a:prstGeom>
        </p:spPr>
        <p:txBody>
          <a:bodyPr wrap="none" rtlCol="0">
            <a:normAutofit fontScale="92500" lnSpcReduction="20000"/>
          </a:bodyPr>
          <a:lstStyle/>
          <a:p>
            <a:pPr algn="ctr" defTabSz="914400">
              <a:spcAft>
                <a:spcPts val="1000"/>
              </a:spcAft>
            </a:pPr>
            <a:r>
              <a:rPr lang="en-US" sz="2200" dirty="0"/>
              <a:t>Study calculations for a CPA to make decisions for clients - PPI</a:t>
            </a:r>
          </a:p>
          <a:p>
            <a:pPr marL="0" indent="0" algn="l" defTabSz="914400" rtl="0" eaLnBrk="1" latinLnBrk="0" hangingPunct="1">
              <a:spcBef>
                <a:spcPts val="0"/>
              </a:spcBef>
              <a:spcAft>
                <a:spcPts val="1000"/>
              </a:spcAft>
              <a:buFont typeface="Wingdings" panose="05000000000000000000" pitchFamily="2" charset="2"/>
              <a:buNone/>
            </a:pPr>
            <a:endParaRPr lang="en-US" sz="2200" kern="1200" noProof="1">
              <a:solidFill>
                <a:schemeClr val="bg1">
                  <a:lumMod val="50000"/>
                </a:schemeClr>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401415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5565F6-351D-4A10-8BC0-F1A17483E822}"/>
              </a:ext>
            </a:extLst>
          </p:cNvPr>
          <p:cNvSpPr>
            <a:spLocks noGrp="1"/>
          </p:cNvSpPr>
          <p:nvPr>
            <p:ph type="title"/>
          </p:nvPr>
        </p:nvSpPr>
        <p:spPr/>
        <p:txBody>
          <a:bodyPr/>
          <a:lstStyle/>
          <a:p>
            <a:r>
              <a:rPr lang="en-US" dirty="0"/>
              <a:t>Stay Compliant, Maximize Deductions</a:t>
            </a:r>
          </a:p>
        </p:txBody>
      </p:sp>
      <p:sp>
        <p:nvSpPr>
          <p:cNvPr id="2" name="Text Placeholder 1">
            <a:extLst>
              <a:ext uri="{FF2B5EF4-FFF2-40B4-BE49-F238E27FC236}">
                <a16:creationId xmlns:a16="http://schemas.microsoft.com/office/drawing/2014/main" id="{9289D70F-0CA3-4A90-B774-4B86334705A4}"/>
              </a:ext>
            </a:extLst>
          </p:cNvPr>
          <p:cNvSpPr>
            <a:spLocks noGrp="1"/>
          </p:cNvSpPr>
          <p:nvPr>
            <p:ph type="body" sz="quarter" idx="10"/>
          </p:nvPr>
        </p:nvSpPr>
        <p:spPr/>
        <p:txBody>
          <a:bodyPr/>
          <a:lstStyle/>
          <a:p>
            <a:r>
              <a:rPr lang="en-US" dirty="0"/>
              <a:t>The Capital vs. Expense Decision</a:t>
            </a:r>
          </a:p>
        </p:txBody>
      </p:sp>
      <p:sp>
        <p:nvSpPr>
          <p:cNvPr id="3" name="Slide Number Placeholder 2">
            <a:extLst>
              <a:ext uri="{FF2B5EF4-FFF2-40B4-BE49-F238E27FC236}">
                <a16:creationId xmlns:a16="http://schemas.microsoft.com/office/drawing/2014/main" id="{8AB30F44-FAAF-4D27-B681-98F193DF0511}"/>
              </a:ext>
            </a:extLst>
          </p:cNvPr>
          <p:cNvSpPr>
            <a:spLocks noGrp="1"/>
          </p:cNvSpPr>
          <p:nvPr>
            <p:ph type="sldNum" sz="quarter" idx="12"/>
          </p:nvPr>
        </p:nvSpPr>
        <p:spPr/>
        <p:txBody>
          <a:bodyPr/>
          <a:lstStyle/>
          <a:p>
            <a:fld id="{75A4F164-3A46-4CEE-A25C-CA523D5E42F3}" type="slidenum">
              <a:rPr lang="en-US" smtClean="0"/>
              <a:pPr/>
              <a:t>23</a:t>
            </a:fld>
            <a:endParaRPr lang="en-US" dirty="0"/>
          </a:p>
        </p:txBody>
      </p:sp>
      <p:grpSp>
        <p:nvGrpSpPr>
          <p:cNvPr id="10" name="Group 9">
            <a:extLst>
              <a:ext uri="{FF2B5EF4-FFF2-40B4-BE49-F238E27FC236}">
                <a16:creationId xmlns:a16="http://schemas.microsoft.com/office/drawing/2014/main" id="{926BD3F2-94F8-435C-BE1A-7544BD44E919}"/>
              </a:ext>
            </a:extLst>
          </p:cNvPr>
          <p:cNvGrpSpPr/>
          <p:nvPr/>
        </p:nvGrpSpPr>
        <p:grpSpPr>
          <a:xfrm>
            <a:off x="1818674" y="1114716"/>
            <a:ext cx="9634269" cy="5097557"/>
            <a:chOff x="549688" y="1246937"/>
            <a:chExt cx="8944958" cy="4604623"/>
          </a:xfrm>
        </p:grpSpPr>
        <p:pic>
          <p:nvPicPr>
            <p:cNvPr id="5" name="Picture 4">
              <a:extLst>
                <a:ext uri="{FF2B5EF4-FFF2-40B4-BE49-F238E27FC236}">
                  <a16:creationId xmlns:a16="http://schemas.microsoft.com/office/drawing/2014/main" id="{122FFA4C-1F0C-4287-B78E-E0E7E90663EF}"/>
                </a:ext>
              </a:extLst>
            </p:cNvPr>
            <p:cNvPicPr>
              <a:picLocks noChangeAspect="1"/>
            </p:cNvPicPr>
            <p:nvPr/>
          </p:nvPicPr>
          <p:blipFill rotWithShape="1">
            <a:blip r:embed="rId3">
              <a:extLst>
                <a:ext uri="{28A0092B-C50C-407E-A947-70E740481C1C}">
                  <a14:useLocalDpi xmlns:a14="http://schemas.microsoft.com/office/drawing/2010/main" val="0"/>
                </a:ext>
              </a:extLst>
            </a:blip>
            <a:srcRect l="5210" r="7514"/>
            <a:stretch/>
          </p:blipFill>
          <p:spPr bwMode="auto">
            <a:xfrm>
              <a:off x="549688" y="1683162"/>
              <a:ext cx="2452308" cy="193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EE630F15-4C85-4976-A3A5-6960EC93A755}"/>
                </a:ext>
              </a:extLst>
            </p:cNvPr>
            <p:cNvPicPr>
              <a:picLocks noChangeAspect="1"/>
            </p:cNvPicPr>
            <p:nvPr/>
          </p:nvPicPr>
          <p:blipFill rotWithShape="1">
            <a:blip r:embed="rId4">
              <a:extLst>
                <a:ext uri="{28A0092B-C50C-407E-A947-70E740481C1C}">
                  <a14:useLocalDpi xmlns:a14="http://schemas.microsoft.com/office/drawing/2010/main" val="0"/>
                </a:ext>
              </a:extLst>
            </a:blip>
            <a:srcRect l="3798" t="222" r="8232" b="-222"/>
            <a:stretch/>
          </p:blipFill>
          <p:spPr bwMode="auto">
            <a:xfrm>
              <a:off x="6649124" y="1683163"/>
              <a:ext cx="2845522" cy="33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B7D0A4D1-099D-4CE0-8175-FF4FDB7F9D52}"/>
                </a:ext>
              </a:extLst>
            </p:cNvPr>
            <p:cNvPicPr>
              <a:picLocks noChangeAspect="1"/>
            </p:cNvPicPr>
            <p:nvPr/>
          </p:nvPicPr>
          <p:blipFill rotWithShape="1">
            <a:blip r:embed="rId5">
              <a:extLst>
                <a:ext uri="{28A0092B-C50C-407E-A947-70E740481C1C}">
                  <a14:useLocalDpi xmlns:a14="http://schemas.microsoft.com/office/drawing/2010/main" val="0"/>
                </a:ext>
              </a:extLst>
            </a:blip>
            <a:srcRect l="6382" r="5199"/>
            <a:stretch/>
          </p:blipFill>
          <p:spPr bwMode="auto">
            <a:xfrm>
              <a:off x="844122" y="3649379"/>
              <a:ext cx="2149028" cy="220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299171" y="4383724"/>
              <a:ext cx="2374113" cy="1334470"/>
            </a:xfrm>
            <a:prstGeom prst="rect">
              <a:avLst/>
            </a:prstGeom>
            <a:solidFill>
              <a:schemeClr val="bg1"/>
            </a:solidFill>
            <a:ln w="19050">
              <a:solidFill>
                <a:srgbClr val="144D73"/>
              </a:solidFill>
            </a:ln>
          </p:spPr>
          <p:txBody>
            <a:bodyPr wrap="square">
              <a:spAutoFit/>
            </a:bodyPr>
            <a:lstStyle/>
            <a:p>
              <a:pPr marL="114300" indent="-114300">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Spend $70,000 on electrical rewire.  </a:t>
              </a:r>
            </a:p>
            <a:p>
              <a:pPr marL="114300" indent="-114300">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Ratio test is 30%-35%</a:t>
              </a:r>
            </a:p>
            <a:p>
              <a:pPr marL="114300" indent="-114300">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70,000/242,472 = 29%.  </a:t>
              </a:r>
            </a:p>
            <a:p>
              <a:pPr marL="114300" indent="-114300">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TPRs say </a:t>
              </a:r>
              <a:r>
                <a:rPr lang="en-US" sz="1800" b="1" dirty="0">
                  <a:latin typeface="Calibri" panose="020F0502020204030204" pitchFamily="34" charset="0"/>
                  <a:cs typeface="Calibri" panose="020F0502020204030204" pitchFamily="34" charset="0"/>
                </a:rPr>
                <a:t>expense</a:t>
              </a:r>
              <a:r>
                <a:rPr lang="en-US" sz="1800" dirty="0">
                  <a:latin typeface="Calibri" panose="020F0502020204030204" pitchFamily="34" charset="0"/>
                  <a:cs typeface="Calibri" panose="020F0502020204030204" pitchFamily="34" charset="0"/>
                </a:rPr>
                <a:t>.</a:t>
              </a:r>
            </a:p>
          </p:txBody>
        </p:sp>
        <p:sp>
          <p:nvSpPr>
            <p:cNvPr id="12" name="Rectangle 11"/>
            <p:cNvSpPr/>
            <p:nvPr/>
          </p:nvSpPr>
          <p:spPr>
            <a:xfrm>
              <a:off x="3768998" y="1246937"/>
              <a:ext cx="2269495" cy="1834898"/>
            </a:xfrm>
            <a:prstGeom prst="rect">
              <a:avLst/>
            </a:prstGeom>
            <a:solidFill>
              <a:schemeClr val="bg1"/>
            </a:solidFill>
            <a:ln w="19050">
              <a:solidFill>
                <a:srgbClr val="144D73"/>
              </a:solidFill>
            </a:ln>
          </p:spPr>
          <p:txBody>
            <a:bodyPr wrap="square">
              <a:spAutoFit/>
            </a:bodyPr>
            <a:lstStyle/>
            <a:p>
              <a:pPr marL="114300" indent="-114300">
                <a:buFont typeface="Arial" panose="020B0604020202020204" pitchFamily="34" charset="0"/>
                <a:buChar char="•"/>
                <a:defRPr/>
              </a:pPr>
              <a:r>
                <a:rPr lang="en-US" sz="1800" b="1" dirty="0">
                  <a:latin typeface="Calibri" panose="020F0502020204030204" pitchFamily="34" charset="0"/>
                  <a:cs typeface="Calibri" panose="020F0502020204030204" pitchFamily="34" charset="0"/>
                </a:rPr>
                <a:t>Exp/cap test:</a:t>
              </a:r>
              <a:r>
                <a:rPr lang="en-US" sz="1800" dirty="0">
                  <a:latin typeface="Calibri" panose="020F0502020204030204" pitchFamily="34" charset="0"/>
                  <a:cs typeface="Calibri" panose="020F0502020204030204" pitchFamily="34" charset="0"/>
                </a:rPr>
                <a:t> Client spends $28,000 on repairing the roof.  </a:t>
              </a:r>
            </a:p>
            <a:p>
              <a:pPr marL="114300" indent="-114300">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TPR ratio test is 30%-35% (40% for roof).  </a:t>
              </a:r>
            </a:p>
            <a:p>
              <a:pPr marL="114300" indent="-114300">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28,000/66,975 = 42%.  </a:t>
              </a:r>
            </a:p>
            <a:p>
              <a:pPr marL="114300" indent="-114300">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TPRs say </a:t>
              </a:r>
              <a:r>
                <a:rPr lang="en-US" sz="1800" b="1" dirty="0">
                  <a:latin typeface="Calibri" panose="020F0502020204030204" pitchFamily="34" charset="0"/>
                  <a:cs typeface="Calibri" panose="020F0502020204030204" pitchFamily="34" charset="0"/>
                </a:rPr>
                <a:t>capitalize</a:t>
              </a:r>
              <a:r>
                <a:rPr lang="en-US" sz="1800" dirty="0">
                  <a:latin typeface="Calibri" panose="020F0502020204030204" pitchFamily="34" charset="0"/>
                  <a:cs typeface="Calibri" panose="020F0502020204030204" pitchFamily="34" charset="0"/>
                </a:rPr>
                <a:t>.  </a:t>
              </a:r>
            </a:p>
          </p:txBody>
        </p:sp>
        <p:cxnSp>
          <p:nvCxnSpPr>
            <p:cNvPr id="13" name="Connector: Elbow 12">
              <a:extLst>
                <a:ext uri="{FF2B5EF4-FFF2-40B4-BE49-F238E27FC236}">
                  <a16:creationId xmlns:a16="http://schemas.microsoft.com/office/drawing/2014/main" id="{A9D4B591-509E-498A-A38B-5F268D99EC09}"/>
                </a:ext>
              </a:extLst>
            </p:cNvPr>
            <p:cNvCxnSpPr>
              <a:cxnSpLocks/>
            </p:cNvCxnSpPr>
            <p:nvPr/>
          </p:nvCxnSpPr>
          <p:spPr>
            <a:xfrm>
              <a:off x="3001996" y="2030962"/>
              <a:ext cx="767002" cy="190290"/>
            </a:xfrm>
            <a:prstGeom prst="bentConnector3">
              <a:avLst>
                <a:gd name="adj1" fmla="val 50000"/>
              </a:avLst>
            </a:prstGeom>
            <a:ln w="19050">
              <a:solidFill>
                <a:srgbClr val="144D7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5F01B61-21BD-4ECA-BEAD-BF1EEDCD7DB9}"/>
                </a:ext>
              </a:extLst>
            </p:cNvPr>
            <p:cNvCxnSpPr>
              <a:cxnSpLocks/>
            </p:cNvCxnSpPr>
            <p:nvPr/>
          </p:nvCxnSpPr>
          <p:spPr>
            <a:xfrm rot="16200000" flipH="1">
              <a:off x="2285808" y="3108859"/>
              <a:ext cx="1909834" cy="454278"/>
            </a:xfrm>
            <a:prstGeom prst="bentConnector3">
              <a:avLst>
                <a:gd name="adj1" fmla="val -384"/>
              </a:avLst>
            </a:prstGeom>
            <a:ln w="19050">
              <a:solidFill>
                <a:srgbClr val="144D7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22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76CC97-511A-4A90-8367-C7763B07E500}"/>
              </a:ext>
            </a:extLst>
          </p:cNvPr>
          <p:cNvGrpSpPr/>
          <p:nvPr/>
        </p:nvGrpSpPr>
        <p:grpSpPr>
          <a:xfrm>
            <a:off x="1724766" y="815842"/>
            <a:ext cx="8243389" cy="4376393"/>
            <a:chOff x="555439" y="1247745"/>
            <a:chExt cx="7959911" cy="3905280"/>
          </a:xfrm>
        </p:grpSpPr>
        <p:sp>
          <p:nvSpPr>
            <p:cNvPr id="5" name="Text Box 18">
              <a:extLst>
                <a:ext uri="{FF2B5EF4-FFF2-40B4-BE49-F238E27FC236}">
                  <a16:creationId xmlns:a16="http://schemas.microsoft.com/office/drawing/2014/main" id="{4A0927AF-252D-4997-B16E-A6659FA7A31E}"/>
                </a:ext>
              </a:extLst>
            </p:cNvPr>
            <p:cNvSpPr txBox="1">
              <a:spLocks noChangeArrowheads="1"/>
            </p:cNvSpPr>
            <p:nvPr/>
          </p:nvSpPr>
          <p:spPr bwMode="auto">
            <a:xfrm>
              <a:off x="1133565" y="1247745"/>
              <a:ext cx="18473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0"/>
                </a:spcBef>
                <a:buClrTx/>
                <a:buSzTx/>
                <a:buFontTx/>
                <a:buNone/>
              </a:pPr>
              <a:endParaRPr lang="en-US" altLang="en-US" sz="1350" dirty="0"/>
            </a:p>
          </p:txBody>
        </p:sp>
        <p:pic>
          <p:nvPicPr>
            <p:cNvPr id="6" name="Picture 5">
              <a:extLst>
                <a:ext uri="{FF2B5EF4-FFF2-40B4-BE49-F238E27FC236}">
                  <a16:creationId xmlns:a16="http://schemas.microsoft.com/office/drawing/2014/main" id="{1ACAD73D-3FBC-49A7-BE85-2B320622AD06}"/>
                </a:ext>
              </a:extLst>
            </p:cNvPr>
            <p:cNvPicPr>
              <a:picLocks noChangeAspect="1"/>
            </p:cNvPicPr>
            <p:nvPr/>
          </p:nvPicPr>
          <p:blipFill rotWithShape="1">
            <a:blip r:embed="rId3"/>
            <a:srcRect t="9284"/>
            <a:stretch/>
          </p:blipFill>
          <p:spPr>
            <a:xfrm>
              <a:off x="795012" y="1409700"/>
              <a:ext cx="7720338" cy="3743325"/>
            </a:xfrm>
            <a:prstGeom prst="rect">
              <a:avLst/>
            </a:prstGeom>
          </p:spPr>
        </p:pic>
        <p:sp>
          <p:nvSpPr>
            <p:cNvPr id="7" name="Oval 6">
              <a:extLst>
                <a:ext uri="{FF2B5EF4-FFF2-40B4-BE49-F238E27FC236}">
                  <a16:creationId xmlns:a16="http://schemas.microsoft.com/office/drawing/2014/main" id="{F901AD40-AB15-45E2-A516-712066100E75}"/>
                </a:ext>
              </a:extLst>
            </p:cNvPr>
            <p:cNvSpPr/>
            <p:nvPr/>
          </p:nvSpPr>
          <p:spPr>
            <a:xfrm>
              <a:off x="1028950" y="2820340"/>
              <a:ext cx="3626230" cy="375895"/>
            </a:xfrm>
            <a:prstGeom prst="ellipse">
              <a:avLst/>
            </a:prstGeom>
            <a:noFill/>
            <a:ln w="25400">
              <a:solidFill>
                <a:srgbClr val="00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1AD064D1-4C30-4F60-93B9-642D1544080E}"/>
                </a:ext>
              </a:extLst>
            </p:cNvPr>
            <p:cNvSpPr/>
            <p:nvPr/>
          </p:nvSpPr>
          <p:spPr>
            <a:xfrm>
              <a:off x="555439" y="3367545"/>
              <a:ext cx="4333681" cy="1323787"/>
            </a:xfrm>
            <a:prstGeom prst="ellipse">
              <a:avLst/>
            </a:prstGeom>
            <a:noFill/>
            <a:ln w="25400">
              <a:solidFill>
                <a:srgbClr val="00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 name="Title 13">
            <a:extLst>
              <a:ext uri="{FF2B5EF4-FFF2-40B4-BE49-F238E27FC236}">
                <a16:creationId xmlns:a16="http://schemas.microsoft.com/office/drawing/2014/main" id="{83F9DA5C-77FE-4CDF-8036-2CD579F381F8}"/>
              </a:ext>
            </a:extLst>
          </p:cNvPr>
          <p:cNvSpPr>
            <a:spLocks noGrp="1"/>
          </p:cNvSpPr>
          <p:nvPr>
            <p:ph type="title"/>
          </p:nvPr>
        </p:nvSpPr>
        <p:spPr/>
        <p:txBody>
          <a:bodyPr/>
          <a:lstStyle/>
          <a:p>
            <a:r>
              <a:rPr lang="en-US" dirty="0"/>
              <a:t>Look Back at Capital to Expense Reversals</a:t>
            </a:r>
          </a:p>
        </p:txBody>
      </p:sp>
      <p:sp>
        <p:nvSpPr>
          <p:cNvPr id="3" name="Slide Number Placeholder 2">
            <a:extLst>
              <a:ext uri="{FF2B5EF4-FFF2-40B4-BE49-F238E27FC236}">
                <a16:creationId xmlns:a16="http://schemas.microsoft.com/office/drawing/2014/main" id="{7D49E65C-DDFB-4980-B770-F4B12C72D143}"/>
              </a:ext>
            </a:extLst>
          </p:cNvPr>
          <p:cNvSpPr>
            <a:spLocks noGrp="1"/>
          </p:cNvSpPr>
          <p:nvPr>
            <p:ph type="sldNum" sz="quarter" idx="12"/>
          </p:nvPr>
        </p:nvSpPr>
        <p:spPr/>
        <p:txBody>
          <a:bodyPr/>
          <a:lstStyle/>
          <a:p>
            <a:fld id="{75A4F164-3A46-4CEE-A25C-CA523D5E42F3}" type="slidenum">
              <a:rPr lang="en-US" smtClean="0"/>
              <a:pPr/>
              <a:t>24</a:t>
            </a:fld>
            <a:endParaRPr lang="en-US" dirty="0"/>
          </a:p>
        </p:txBody>
      </p:sp>
      <p:sp>
        <p:nvSpPr>
          <p:cNvPr id="17" name="TextBox 16">
            <a:extLst>
              <a:ext uri="{FF2B5EF4-FFF2-40B4-BE49-F238E27FC236}">
                <a16:creationId xmlns:a16="http://schemas.microsoft.com/office/drawing/2014/main" id="{7FE99465-8AB7-479F-8036-271207851A37}"/>
              </a:ext>
            </a:extLst>
          </p:cNvPr>
          <p:cNvSpPr txBox="1"/>
          <p:nvPr/>
        </p:nvSpPr>
        <p:spPr>
          <a:xfrm>
            <a:off x="5980176" y="5404940"/>
            <a:ext cx="914400" cy="914400"/>
          </a:xfrm>
          <a:prstGeom prst="rect">
            <a:avLst/>
          </a:prstGeom>
        </p:spPr>
        <p:txBody>
          <a:bodyPr wrap="none" rtlCol="0">
            <a:normAutofit/>
          </a:bodyPr>
          <a:lstStyle/>
          <a:p>
            <a:pPr algn="ctr"/>
            <a:r>
              <a:rPr lang="en-US" sz="2200" dirty="0">
                <a:cs typeface="Times New Roman" panose="02020603050405020304" pitchFamily="18" charset="0"/>
              </a:rPr>
              <a:t>Ballpark = $29,059 remaining in depreciation</a:t>
            </a:r>
          </a:p>
          <a:p>
            <a:pPr algn="ctr"/>
            <a:r>
              <a:rPr lang="en-US" sz="2200" dirty="0">
                <a:cs typeface="Times New Roman" panose="02020603050405020304" pitchFamily="18" charset="0"/>
              </a:rPr>
              <a:t>$29,059 x 37% tax rate = </a:t>
            </a:r>
            <a:r>
              <a:rPr lang="en-US" sz="2200" b="1" dirty="0">
                <a:cs typeface="Times New Roman" panose="02020603050405020304" pitchFamily="18" charset="0"/>
              </a:rPr>
              <a:t>$10,752 cash/tax benefit</a:t>
            </a:r>
            <a:endParaRPr lang="en-US" sz="2200" dirty="0"/>
          </a:p>
          <a:p>
            <a:pPr marL="0" indent="0" algn="l" defTabSz="914400" rtl="0" eaLnBrk="1" latinLnBrk="0" hangingPunct="1">
              <a:spcBef>
                <a:spcPts val="0"/>
              </a:spcBef>
              <a:spcAft>
                <a:spcPts val="1000"/>
              </a:spcAft>
              <a:buFont typeface="Wingdings" panose="05000000000000000000" pitchFamily="2" charset="2"/>
              <a:buNone/>
            </a:pPr>
            <a:endParaRPr lang="en-US" sz="2200" kern="1200" noProof="1">
              <a:solidFill>
                <a:schemeClr val="bg1">
                  <a:lumMod val="50000"/>
                </a:schemeClr>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316789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81795509"/>
              </p:ext>
            </p:extLst>
          </p:nvPr>
        </p:nvGraphicFramePr>
        <p:xfrm>
          <a:off x="2335120" y="1328978"/>
          <a:ext cx="7281846" cy="4163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5" name="Text Box 18"/>
          <p:cNvSpPr txBox="1">
            <a:spLocks noChangeArrowheads="1"/>
          </p:cNvSpPr>
          <p:nvPr/>
        </p:nvSpPr>
        <p:spPr bwMode="auto">
          <a:xfrm>
            <a:off x="2193131" y="12557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0"/>
              </a:spcBef>
              <a:buClrTx/>
              <a:buSzTx/>
              <a:buFontTx/>
              <a:buNone/>
            </a:pPr>
            <a:endParaRPr lang="en-US" altLang="en-US" sz="1800" dirty="0"/>
          </a:p>
        </p:txBody>
      </p:sp>
      <p:sp>
        <p:nvSpPr>
          <p:cNvPr id="8" name="Title 7"/>
          <p:cNvSpPr>
            <a:spLocks noGrp="1"/>
          </p:cNvSpPr>
          <p:nvPr>
            <p:ph type="title"/>
          </p:nvPr>
        </p:nvSpPr>
        <p:spPr>
          <a:xfrm>
            <a:off x="1408175" y="329184"/>
            <a:ext cx="10559855" cy="999794"/>
          </a:xfrm>
          <a:prstGeom prst="rect">
            <a:avLst/>
          </a:prstGeom>
        </p:spPr>
        <p:txBody>
          <a:bodyPr>
            <a:normAutofit fontScale="90000"/>
          </a:bodyPr>
          <a:lstStyle/>
          <a:p>
            <a:r>
              <a:rPr lang="en-US" dirty="0"/>
              <a:t>Cost Segregation is a Key Strategy for the CARES Act, </a:t>
            </a:r>
            <a:br>
              <a:rPr lang="en-US" dirty="0"/>
            </a:br>
            <a:r>
              <a:rPr lang="en-US" dirty="0"/>
              <a:t>Bonus Depreciation and the TPRs</a:t>
            </a:r>
          </a:p>
        </p:txBody>
      </p:sp>
      <p:sp>
        <p:nvSpPr>
          <p:cNvPr id="2" name="Slide Number Placeholder 1">
            <a:extLst>
              <a:ext uri="{FF2B5EF4-FFF2-40B4-BE49-F238E27FC236}">
                <a16:creationId xmlns:a16="http://schemas.microsoft.com/office/drawing/2014/main" id="{B6C19937-EBFB-49F7-AA35-9BC1A116B31E}"/>
              </a:ext>
            </a:extLst>
          </p:cNvPr>
          <p:cNvSpPr>
            <a:spLocks noGrp="1"/>
          </p:cNvSpPr>
          <p:nvPr>
            <p:ph type="sldNum" sz="quarter" idx="12"/>
          </p:nvPr>
        </p:nvSpPr>
        <p:spPr>
          <a:prstGeom prst="rect">
            <a:avLst/>
          </a:prstGeom>
        </p:spPr>
        <p:txBody>
          <a:bodyPr/>
          <a:lstStyle/>
          <a:p>
            <a:fld id="{75A4F164-3A46-4CEE-A25C-CA523D5E42F3}" type="slidenum">
              <a:rPr lang="en-US" smtClean="0"/>
              <a:pPr/>
              <a:t>25</a:t>
            </a:fld>
            <a:endParaRPr lang="en-US" dirty="0"/>
          </a:p>
        </p:txBody>
      </p:sp>
      <p:sp>
        <p:nvSpPr>
          <p:cNvPr id="12" name="TextBox 11"/>
          <p:cNvSpPr txBox="1"/>
          <p:nvPr/>
        </p:nvSpPr>
        <p:spPr>
          <a:xfrm>
            <a:off x="7290067" y="1219051"/>
            <a:ext cx="2786464" cy="1477328"/>
          </a:xfrm>
          <a:prstGeom prst="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800" dirty="0">
                <a:solidFill>
                  <a:prstClr val="black"/>
                </a:solidFill>
              </a:rPr>
              <a:t>TPR</a:t>
            </a:r>
            <a:r>
              <a:rPr lang="en-US" sz="1800" dirty="0">
                <a:solidFill>
                  <a:prstClr val="white"/>
                </a:solidFill>
              </a:rPr>
              <a:t> </a:t>
            </a:r>
            <a:r>
              <a:rPr lang="en-US" sz="1800" dirty="0">
                <a:solidFill>
                  <a:prstClr val="black"/>
                </a:solidFill>
              </a:rPr>
              <a:t>works best with calculated component cost detail allowing a better opportunity to make the </a:t>
            </a:r>
            <a:r>
              <a:rPr lang="en-US" sz="1800" b="1" u="sng" dirty="0">
                <a:solidFill>
                  <a:prstClr val="black"/>
                </a:solidFill>
              </a:rPr>
              <a:t>EXPENSE DECISION</a:t>
            </a:r>
            <a:r>
              <a:rPr lang="en-US" sz="1800" dirty="0">
                <a:solidFill>
                  <a:prstClr val="black"/>
                </a:solidFill>
              </a:rPr>
              <a:t>.  </a:t>
            </a:r>
          </a:p>
        </p:txBody>
      </p:sp>
      <p:sp>
        <p:nvSpPr>
          <p:cNvPr id="13" name="TextBox 12"/>
          <p:cNvSpPr txBox="1"/>
          <p:nvPr/>
        </p:nvSpPr>
        <p:spPr>
          <a:xfrm>
            <a:off x="2013175" y="1763392"/>
            <a:ext cx="2303623" cy="1477328"/>
          </a:xfrm>
          <a:prstGeom prst="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800" dirty="0">
                <a:solidFill>
                  <a:prstClr val="black"/>
                </a:solidFill>
              </a:rPr>
              <a:t>Cost Segregation identifies assets with life eligible for bonus depreciation and acceleration.</a:t>
            </a:r>
          </a:p>
        </p:txBody>
      </p:sp>
      <p:cxnSp>
        <p:nvCxnSpPr>
          <p:cNvPr id="15" name="Straight Arrow Connector 14"/>
          <p:cNvCxnSpPr/>
          <p:nvPr/>
        </p:nvCxnSpPr>
        <p:spPr>
          <a:xfrm>
            <a:off x="4337518" y="2729240"/>
            <a:ext cx="341158" cy="60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6581845" y="1850702"/>
            <a:ext cx="618371" cy="156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flipV="1">
            <a:off x="6052336" y="5519740"/>
            <a:ext cx="1" cy="197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A615AEC-C855-47D5-BC4A-89541CECED93}"/>
              </a:ext>
            </a:extLst>
          </p:cNvPr>
          <p:cNvSpPr txBox="1"/>
          <p:nvPr/>
        </p:nvSpPr>
        <p:spPr>
          <a:xfrm>
            <a:off x="2108050" y="5513795"/>
            <a:ext cx="8147466" cy="1015663"/>
          </a:xfrm>
          <a:prstGeom prst="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prstClr val="black"/>
                </a:solidFill>
              </a:rPr>
              <a:t>Solid Foundation: </a:t>
            </a:r>
            <a:r>
              <a:rPr lang="en-US" sz="2000" dirty="0">
                <a:solidFill>
                  <a:prstClr val="black"/>
                </a:solidFill>
              </a:rPr>
              <a:t>comprised of an engineering-based Cost Segregation study; provides detail components, units of property, building systems, major structural components.</a:t>
            </a:r>
          </a:p>
        </p:txBody>
      </p:sp>
      <p:sp>
        <p:nvSpPr>
          <p:cNvPr id="19" name="TextBox 18"/>
          <p:cNvSpPr txBox="1"/>
          <p:nvPr/>
        </p:nvSpPr>
        <p:spPr>
          <a:xfrm>
            <a:off x="8493320" y="3301697"/>
            <a:ext cx="2545185" cy="923330"/>
          </a:xfrm>
          <a:prstGeom prst="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800" dirty="0">
                <a:solidFill>
                  <a:prstClr val="black"/>
                </a:solidFill>
              </a:rPr>
              <a:t>QIP contribute to lower taxes and potential refund.</a:t>
            </a:r>
          </a:p>
        </p:txBody>
      </p:sp>
      <p:cxnSp>
        <p:nvCxnSpPr>
          <p:cNvPr id="20" name="Straight Arrow Connector 19"/>
          <p:cNvCxnSpPr/>
          <p:nvPr/>
        </p:nvCxnSpPr>
        <p:spPr>
          <a:xfrm flipH="1">
            <a:off x="8102673" y="3687634"/>
            <a:ext cx="371475" cy="60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5542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18"/>
          <p:cNvSpPr txBox="1">
            <a:spLocks noChangeArrowheads="1"/>
          </p:cNvSpPr>
          <p:nvPr/>
        </p:nvSpPr>
        <p:spPr bwMode="auto">
          <a:xfrm>
            <a:off x="2193131" y="12557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0"/>
              </a:spcBef>
              <a:buClrTx/>
              <a:buSzTx/>
              <a:buFontTx/>
              <a:buNone/>
            </a:pPr>
            <a:endParaRPr lang="en-US" altLang="en-US" sz="1800" dirty="0"/>
          </a:p>
        </p:txBody>
      </p:sp>
      <p:sp>
        <p:nvSpPr>
          <p:cNvPr id="9" name="Content Placeholder 8"/>
          <p:cNvSpPr>
            <a:spLocks noGrp="1"/>
          </p:cNvSpPr>
          <p:nvPr>
            <p:ph sz="half" idx="2"/>
          </p:nvPr>
        </p:nvSpPr>
        <p:spPr>
          <a:prstGeom prst="rect">
            <a:avLst/>
          </a:prstGeom>
        </p:spPr>
        <p:txBody>
          <a:bodyPr/>
          <a:lstStyle/>
          <a:p>
            <a:pPr>
              <a:buClr>
                <a:srgbClr val="144D73"/>
              </a:buClr>
              <a:buSzPct val="100000"/>
            </a:pPr>
            <a:r>
              <a:rPr lang="en-US" dirty="0"/>
              <a:t>The process of analyzing and identifying commercial building components that are eligible for accelerated depreciation </a:t>
            </a:r>
          </a:p>
          <a:p>
            <a:pPr>
              <a:buClr>
                <a:srgbClr val="144D73"/>
              </a:buClr>
              <a:buSzPct val="100000"/>
            </a:pPr>
            <a:r>
              <a:rPr lang="en-US" dirty="0">
                <a:cs typeface="Calibri Light" panose="020F0302020204030204" pitchFamily="34" charset="0"/>
              </a:rPr>
              <a:t>Result is lower income taxes</a:t>
            </a:r>
          </a:p>
          <a:p>
            <a:pPr>
              <a:buClr>
                <a:srgbClr val="144D73"/>
              </a:buClr>
              <a:buSzPct val="100000"/>
            </a:pPr>
            <a:r>
              <a:rPr lang="en-US" dirty="0">
                <a:cs typeface="Calibri Light" panose="020F0302020204030204" pitchFamily="34" charset="0"/>
              </a:rPr>
              <a:t>An input calculation to the U.S. Tax Code – Building Systems Valuation</a:t>
            </a:r>
          </a:p>
          <a:p>
            <a:pPr>
              <a:buClr>
                <a:srgbClr val="144D73"/>
              </a:buClr>
              <a:buSzPct val="100000"/>
            </a:pPr>
            <a:r>
              <a:rPr lang="en-US" dirty="0">
                <a:cs typeface="Calibri Light" panose="020F0302020204030204" pitchFamily="34" charset="0"/>
              </a:rPr>
              <a:t>Allows building owners to use cash today instead of leaving it with the government for 39 years – time value of money</a:t>
            </a:r>
          </a:p>
          <a:p>
            <a:pPr>
              <a:buClr>
                <a:srgbClr val="144D73"/>
              </a:buClr>
              <a:buSzPct val="100000"/>
            </a:pPr>
            <a:r>
              <a:rPr lang="en-US" dirty="0">
                <a:cs typeface="Calibri Light" panose="020F0302020204030204" pitchFamily="34" charset="0"/>
              </a:rPr>
              <a:t>Personal property is segregated from real property</a:t>
            </a:r>
          </a:p>
          <a:p>
            <a:pPr>
              <a:buClr>
                <a:srgbClr val="144D73"/>
              </a:buClr>
              <a:buSzPct val="100000"/>
            </a:pPr>
            <a:r>
              <a:rPr lang="en-US" b="1" u="sng" dirty="0">
                <a:cs typeface="Calibri Light" panose="020F0302020204030204" pitchFamily="34" charset="0"/>
              </a:rPr>
              <a:t>Benchmark: $30K-$80k per $1 Million in cost over five years</a:t>
            </a:r>
          </a:p>
          <a:p>
            <a:pPr>
              <a:buClr>
                <a:srgbClr val="144D73"/>
              </a:buClr>
              <a:buSzPct val="100000"/>
            </a:pPr>
            <a:r>
              <a:rPr lang="en-US" dirty="0">
                <a:cs typeface="Calibri Light" panose="020F0302020204030204" pitchFamily="34" charset="0"/>
              </a:rPr>
              <a:t>Buildings or tenant improvements as small as $200,000 in cost</a:t>
            </a:r>
          </a:p>
          <a:p>
            <a:pPr>
              <a:spcAft>
                <a:spcPts val="0"/>
              </a:spcAft>
            </a:pPr>
            <a:endParaRPr lang="en-US" dirty="0">
              <a:cs typeface="Calibri Light" panose="020F0302020204030204" pitchFamily="34" charset="0"/>
            </a:endParaRPr>
          </a:p>
          <a:p>
            <a:pPr>
              <a:spcAft>
                <a:spcPts val="0"/>
              </a:spcAft>
            </a:pPr>
            <a:endParaRPr lang="en-US" dirty="0"/>
          </a:p>
        </p:txBody>
      </p:sp>
      <p:sp>
        <p:nvSpPr>
          <p:cNvPr id="8" name="Title 7"/>
          <p:cNvSpPr>
            <a:spLocks noGrp="1"/>
          </p:cNvSpPr>
          <p:nvPr>
            <p:ph type="title"/>
          </p:nvPr>
        </p:nvSpPr>
        <p:spPr>
          <a:prstGeom prst="rect">
            <a:avLst/>
          </a:prstGeom>
        </p:spPr>
        <p:txBody>
          <a:bodyPr>
            <a:noAutofit/>
          </a:bodyPr>
          <a:lstStyle/>
          <a:p>
            <a:r>
              <a:rPr lang="en-US" dirty="0"/>
              <a:t>What is Cost Segregation?</a:t>
            </a:r>
          </a:p>
        </p:txBody>
      </p:sp>
      <p:sp>
        <p:nvSpPr>
          <p:cNvPr id="4" name="Text Placeholder 3">
            <a:extLst>
              <a:ext uri="{FF2B5EF4-FFF2-40B4-BE49-F238E27FC236}">
                <a16:creationId xmlns:a16="http://schemas.microsoft.com/office/drawing/2014/main" id="{1D11F520-A690-4099-9008-B81691C1AEBD}"/>
              </a:ext>
            </a:extLst>
          </p:cNvPr>
          <p:cNvSpPr>
            <a:spLocks noGrp="1"/>
          </p:cNvSpPr>
          <p:nvPr>
            <p:ph type="body" sz="quarter" idx="10"/>
          </p:nvPr>
        </p:nvSpPr>
        <p:spPr/>
        <p:txBody>
          <a:bodyPr/>
          <a:lstStyle/>
          <a:p>
            <a:r>
              <a:rPr lang="en-US" dirty="0"/>
              <a:t>Cost Segregation = Cash Flow</a:t>
            </a:r>
          </a:p>
        </p:txBody>
      </p:sp>
      <p:sp>
        <p:nvSpPr>
          <p:cNvPr id="2" name="Slide Number Placeholder 1">
            <a:extLst>
              <a:ext uri="{FF2B5EF4-FFF2-40B4-BE49-F238E27FC236}">
                <a16:creationId xmlns:a16="http://schemas.microsoft.com/office/drawing/2014/main" id="{500B56D8-32AA-417E-907D-74C14E00C5CE}"/>
              </a:ext>
            </a:extLst>
          </p:cNvPr>
          <p:cNvSpPr>
            <a:spLocks noGrp="1"/>
          </p:cNvSpPr>
          <p:nvPr>
            <p:ph type="sldNum" sz="quarter" idx="12"/>
          </p:nvPr>
        </p:nvSpPr>
        <p:spPr>
          <a:prstGeom prst="rect">
            <a:avLst/>
          </a:prstGeom>
        </p:spPr>
        <p:txBody>
          <a:bodyPr/>
          <a:lstStyle/>
          <a:p>
            <a:fld id="{75A4F164-3A46-4CEE-A25C-CA523D5E42F3}" type="slidenum">
              <a:rPr lang="en-US" smtClean="0"/>
              <a:pPr/>
              <a:t>26</a:t>
            </a:fld>
            <a:endParaRPr lang="en-US" dirty="0"/>
          </a:p>
        </p:txBody>
      </p:sp>
    </p:spTree>
    <p:extLst>
      <p:ext uri="{BB962C8B-B14F-4D97-AF65-F5344CB8AC3E}">
        <p14:creationId xmlns:p14="http://schemas.microsoft.com/office/powerpoint/2010/main" val="21018944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18"/>
          <p:cNvSpPr txBox="1">
            <a:spLocks noChangeArrowheads="1"/>
          </p:cNvSpPr>
          <p:nvPr/>
        </p:nvSpPr>
        <p:spPr bwMode="auto">
          <a:xfrm>
            <a:off x="2193131" y="12557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0"/>
              </a:spcBef>
              <a:buClrTx/>
              <a:buSzTx/>
              <a:buFontTx/>
              <a:buNone/>
            </a:pPr>
            <a:endParaRPr lang="en-US" altLang="en-US" sz="1800" dirty="0"/>
          </a:p>
        </p:txBody>
      </p:sp>
      <p:sp>
        <p:nvSpPr>
          <p:cNvPr id="9" name="Content Placeholder 8"/>
          <p:cNvSpPr>
            <a:spLocks noGrp="1"/>
          </p:cNvSpPr>
          <p:nvPr>
            <p:ph sz="half" idx="2"/>
          </p:nvPr>
        </p:nvSpPr>
        <p:spPr>
          <a:xfrm>
            <a:off x="1410332" y="1408923"/>
            <a:ext cx="10056244" cy="4557767"/>
          </a:xfrm>
          <a:prstGeom prst="rect">
            <a:avLst/>
          </a:prstGeom>
        </p:spPr>
        <p:txBody>
          <a:bodyPr/>
          <a:lstStyle/>
          <a:p>
            <a:pPr>
              <a:buClr>
                <a:srgbClr val="144D73"/>
              </a:buClr>
              <a:buSzPct val="100000"/>
            </a:pPr>
            <a:r>
              <a:rPr lang="en-US" dirty="0"/>
              <a:t>5- 7- &amp; 15-Year QIP Property</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Decorative building elements, wall coverings</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Special electrical, plumbing and mechanical</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Carpet, flooring, decorative molding</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Built in cabinets and counter tops</a:t>
            </a:r>
          </a:p>
          <a:p>
            <a:pPr lvl="1">
              <a:buClr>
                <a:srgbClr val="144D73"/>
              </a:buClr>
              <a:buSzPct val="100000"/>
            </a:pPr>
            <a:r>
              <a:rPr lang="en-US" sz="2200" dirty="0">
                <a:cs typeface="Calibri Light" panose="020F0302020204030204" pitchFamily="34" charset="0"/>
              </a:rPr>
              <a:t>Interior doors, moveable wall partitions</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Security, decorative and special lighting</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Window treatments and coverings</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Communications, cable</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Kitchen fixtures, refrigeration equipment</a:t>
            </a:r>
          </a:p>
        </p:txBody>
      </p:sp>
      <p:sp>
        <p:nvSpPr>
          <p:cNvPr id="8" name="Title 7"/>
          <p:cNvSpPr>
            <a:spLocks noGrp="1"/>
          </p:cNvSpPr>
          <p:nvPr>
            <p:ph type="title"/>
          </p:nvPr>
        </p:nvSpPr>
        <p:spPr>
          <a:prstGeom prst="rect">
            <a:avLst/>
          </a:prstGeom>
        </p:spPr>
        <p:txBody>
          <a:bodyPr>
            <a:noAutofit/>
          </a:bodyPr>
          <a:lstStyle/>
          <a:p>
            <a:r>
              <a:rPr lang="en-US" dirty="0"/>
              <a:t>What is Cost Segregation?</a:t>
            </a:r>
          </a:p>
        </p:txBody>
      </p:sp>
      <p:sp>
        <p:nvSpPr>
          <p:cNvPr id="4" name="Text Placeholder 3">
            <a:extLst>
              <a:ext uri="{FF2B5EF4-FFF2-40B4-BE49-F238E27FC236}">
                <a16:creationId xmlns:a16="http://schemas.microsoft.com/office/drawing/2014/main" id="{0F704ABE-9614-47E9-8655-2A977A1832E3}"/>
              </a:ext>
            </a:extLst>
          </p:cNvPr>
          <p:cNvSpPr>
            <a:spLocks noGrp="1"/>
          </p:cNvSpPr>
          <p:nvPr>
            <p:ph type="body" sz="quarter" idx="10"/>
          </p:nvPr>
        </p:nvSpPr>
        <p:spPr>
          <a:prstGeom prst="rect">
            <a:avLst/>
          </a:prstGeom>
        </p:spPr>
        <p:txBody>
          <a:bodyPr/>
          <a:lstStyle/>
          <a:p>
            <a:r>
              <a:rPr lang="en-US" dirty="0">
                <a:solidFill>
                  <a:schemeClr val="bg1">
                    <a:lumMod val="50000"/>
                  </a:schemeClr>
                </a:solidFill>
              </a:rPr>
              <a:t>Items</a:t>
            </a:r>
            <a:r>
              <a:rPr lang="en-US" dirty="0"/>
              <a:t> </a:t>
            </a:r>
            <a:r>
              <a:rPr lang="en-US" dirty="0">
                <a:solidFill>
                  <a:schemeClr val="bg1">
                    <a:lumMod val="50000"/>
                  </a:schemeClr>
                </a:solidFill>
              </a:rPr>
              <a:t>that can be Accelerated</a:t>
            </a:r>
          </a:p>
        </p:txBody>
      </p:sp>
      <p:sp>
        <p:nvSpPr>
          <p:cNvPr id="5" name="Slide Number Placeholder 4">
            <a:extLst>
              <a:ext uri="{FF2B5EF4-FFF2-40B4-BE49-F238E27FC236}">
                <a16:creationId xmlns:a16="http://schemas.microsoft.com/office/drawing/2014/main" id="{E97182CC-7412-4126-95F0-11F6648A89A6}"/>
              </a:ext>
            </a:extLst>
          </p:cNvPr>
          <p:cNvSpPr>
            <a:spLocks noGrp="1"/>
          </p:cNvSpPr>
          <p:nvPr>
            <p:ph type="sldNum" sz="quarter" idx="12"/>
          </p:nvPr>
        </p:nvSpPr>
        <p:spPr>
          <a:prstGeom prst="rect">
            <a:avLst/>
          </a:prstGeom>
        </p:spPr>
        <p:txBody>
          <a:bodyPr/>
          <a:lstStyle/>
          <a:p>
            <a:fld id="{75A4F164-3A46-4CEE-A25C-CA523D5E42F3}" type="slidenum">
              <a:rPr lang="en-US" smtClean="0"/>
              <a:pPr/>
              <a:t>27</a:t>
            </a:fld>
            <a:endParaRPr lang="en-US" dirty="0"/>
          </a:p>
        </p:txBody>
      </p:sp>
      <p:pic>
        <p:nvPicPr>
          <p:cNvPr id="10" name="Picture 9">
            <a:extLst>
              <a:ext uri="{FF2B5EF4-FFF2-40B4-BE49-F238E27FC236}">
                <a16:creationId xmlns:a16="http://schemas.microsoft.com/office/drawing/2014/main" id="{15ECCA88-351D-4C91-B50C-B0EC07442D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023" y="1408923"/>
            <a:ext cx="2729163" cy="1885852"/>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21D95B7E-836F-46F5-B34A-9B7197F930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9025" y="3676503"/>
            <a:ext cx="2729164" cy="1821716"/>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51551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18"/>
          <p:cNvSpPr txBox="1">
            <a:spLocks noChangeArrowheads="1"/>
          </p:cNvSpPr>
          <p:nvPr/>
        </p:nvSpPr>
        <p:spPr bwMode="auto">
          <a:xfrm>
            <a:off x="2193131" y="12557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0"/>
              </a:spcBef>
              <a:buClrTx/>
              <a:buSzTx/>
              <a:buFontTx/>
              <a:buNone/>
            </a:pPr>
            <a:endParaRPr lang="en-US" altLang="en-US" sz="1800" dirty="0"/>
          </a:p>
        </p:txBody>
      </p:sp>
      <p:sp>
        <p:nvSpPr>
          <p:cNvPr id="3" name="Slide Number Placeholder 2">
            <a:extLst>
              <a:ext uri="{FF2B5EF4-FFF2-40B4-BE49-F238E27FC236}">
                <a16:creationId xmlns:a16="http://schemas.microsoft.com/office/drawing/2014/main" id="{0573FC7B-C0E5-400F-B00F-DD6D620B0923}"/>
              </a:ext>
            </a:extLst>
          </p:cNvPr>
          <p:cNvSpPr>
            <a:spLocks noGrp="1"/>
          </p:cNvSpPr>
          <p:nvPr>
            <p:ph type="sldNum" sz="quarter" idx="12"/>
          </p:nvPr>
        </p:nvSpPr>
        <p:spPr>
          <a:xfrm>
            <a:off x="1420813" y="6312305"/>
            <a:ext cx="914307" cy="360000"/>
          </a:xfrm>
          <a:prstGeom prst="rect">
            <a:avLst/>
          </a:prstGeom>
        </p:spPr>
        <p:txBody>
          <a:bodyPr/>
          <a:lstStyle/>
          <a:p>
            <a:fld id="{75A4F164-3A46-4CEE-A25C-CA523D5E42F3}" type="slidenum">
              <a:rPr lang="en-US" smtClean="0"/>
              <a:pPr/>
              <a:t>28</a:t>
            </a:fld>
            <a:endParaRPr lang="en-US" dirty="0"/>
          </a:p>
        </p:txBody>
      </p:sp>
      <p:sp>
        <p:nvSpPr>
          <p:cNvPr id="9" name="Content Placeholder 8"/>
          <p:cNvSpPr>
            <a:spLocks noGrp="1"/>
          </p:cNvSpPr>
          <p:nvPr>
            <p:ph sz="half" idx="2"/>
          </p:nvPr>
        </p:nvSpPr>
        <p:spPr>
          <a:prstGeom prst="rect">
            <a:avLst/>
          </a:prstGeom>
        </p:spPr>
        <p:txBody>
          <a:bodyPr/>
          <a:lstStyle/>
          <a:p>
            <a:pPr>
              <a:buClr>
                <a:srgbClr val="144D73"/>
              </a:buClr>
              <a:buSzPct val="100000"/>
            </a:pPr>
            <a:r>
              <a:rPr lang="en-US" dirty="0"/>
              <a:t>15-Year Property</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Landscaping/Hardscaping</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Paving</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Fencing</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Parking lot</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Signage</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Sidewalks</a:t>
            </a:r>
          </a:p>
          <a:p>
            <a:pPr lvl="1">
              <a:buClr>
                <a:srgbClr val="144D73"/>
              </a:buClr>
              <a:buSzPct val="100000"/>
              <a:buFont typeface="Wingdings" panose="05000000000000000000" pitchFamily="2" charset="2"/>
              <a:buChar char="§"/>
            </a:pPr>
            <a:r>
              <a:rPr lang="en-US" sz="2200" dirty="0">
                <a:cs typeface="Calibri Light" panose="020F0302020204030204" pitchFamily="34" charset="0"/>
              </a:rPr>
              <a:t>Irrigation</a:t>
            </a:r>
          </a:p>
          <a:p>
            <a:pPr marL="534988" lvl="1" indent="0">
              <a:buClr>
                <a:prstClr val="black"/>
              </a:buClr>
              <a:buSzPct val="100000"/>
              <a:buNone/>
            </a:pPr>
            <a:endParaRPr lang="en-US" dirty="0">
              <a:cs typeface="Calibri Light" panose="020F0302020204030204" pitchFamily="34" charset="0"/>
            </a:endParaRPr>
          </a:p>
          <a:p>
            <a:pPr>
              <a:spcAft>
                <a:spcPts val="0"/>
              </a:spcAft>
            </a:pPr>
            <a:endParaRPr lang="en-US" dirty="0">
              <a:cs typeface="Calibri Light" panose="020F0302020204030204" pitchFamily="34" charset="0"/>
            </a:endParaRPr>
          </a:p>
          <a:p>
            <a:pPr marL="0" indent="0">
              <a:spcAft>
                <a:spcPts val="0"/>
              </a:spcAft>
              <a:buNone/>
            </a:pPr>
            <a:endParaRPr lang="en-US" dirty="0"/>
          </a:p>
        </p:txBody>
      </p:sp>
      <p:sp>
        <p:nvSpPr>
          <p:cNvPr id="8" name="Title 7"/>
          <p:cNvSpPr>
            <a:spLocks noGrp="1"/>
          </p:cNvSpPr>
          <p:nvPr>
            <p:ph type="title"/>
          </p:nvPr>
        </p:nvSpPr>
        <p:spPr>
          <a:prstGeom prst="rect">
            <a:avLst/>
          </a:prstGeom>
        </p:spPr>
        <p:txBody>
          <a:bodyPr>
            <a:noAutofit/>
          </a:bodyPr>
          <a:lstStyle/>
          <a:p>
            <a:r>
              <a:rPr lang="en-US" dirty="0"/>
              <a:t>What is Cost Segregation?</a:t>
            </a:r>
          </a:p>
        </p:txBody>
      </p:sp>
      <p:sp>
        <p:nvSpPr>
          <p:cNvPr id="2" name="Text Placeholder 1">
            <a:extLst>
              <a:ext uri="{FF2B5EF4-FFF2-40B4-BE49-F238E27FC236}">
                <a16:creationId xmlns:a16="http://schemas.microsoft.com/office/drawing/2014/main" id="{CA90E4CF-F5B0-42CF-A427-6B3E11C91079}"/>
              </a:ext>
            </a:extLst>
          </p:cNvPr>
          <p:cNvSpPr>
            <a:spLocks noGrp="1"/>
          </p:cNvSpPr>
          <p:nvPr>
            <p:ph type="body" sz="quarter" idx="10"/>
          </p:nvPr>
        </p:nvSpPr>
        <p:spPr>
          <a:prstGeom prst="rect">
            <a:avLst/>
          </a:prstGeom>
        </p:spPr>
        <p:txBody>
          <a:bodyPr/>
          <a:lstStyle/>
          <a:p>
            <a:r>
              <a:rPr lang="en-US" dirty="0">
                <a:solidFill>
                  <a:schemeClr val="bg1">
                    <a:lumMod val="50000"/>
                  </a:schemeClr>
                </a:solidFill>
              </a:rPr>
              <a:t>Items that can be Accelerated</a:t>
            </a:r>
          </a:p>
        </p:txBody>
      </p:sp>
      <p:grpSp>
        <p:nvGrpSpPr>
          <p:cNvPr id="4" name="Group 3"/>
          <p:cNvGrpSpPr/>
          <p:nvPr/>
        </p:nvGrpSpPr>
        <p:grpSpPr>
          <a:xfrm>
            <a:off x="5166097" y="926394"/>
            <a:ext cx="6392411" cy="4175401"/>
            <a:chOff x="5226392" y="1528039"/>
            <a:chExt cx="6392411" cy="3531282"/>
          </a:xfrm>
        </p:grpSpPr>
        <p:grpSp>
          <p:nvGrpSpPr>
            <p:cNvPr id="17" name="Group 16">
              <a:extLst>
                <a:ext uri="{FF2B5EF4-FFF2-40B4-BE49-F238E27FC236}">
                  <a16:creationId xmlns:a16="http://schemas.microsoft.com/office/drawing/2014/main" id="{8172307F-BFF2-4E7B-BCA9-A7F5871DC1FE}"/>
                </a:ext>
              </a:extLst>
            </p:cNvPr>
            <p:cNvGrpSpPr/>
            <p:nvPr/>
          </p:nvGrpSpPr>
          <p:grpSpPr>
            <a:xfrm>
              <a:off x="5226392" y="1528039"/>
              <a:ext cx="6392411" cy="3248863"/>
              <a:chOff x="5308128" y="2400300"/>
              <a:chExt cx="6314785" cy="3314926"/>
            </a:xfrm>
          </p:grpSpPr>
          <p:grpSp>
            <p:nvGrpSpPr>
              <p:cNvPr id="19" name="Group 18">
                <a:extLst>
                  <a:ext uri="{FF2B5EF4-FFF2-40B4-BE49-F238E27FC236}">
                    <a16:creationId xmlns:a16="http://schemas.microsoft.com/office/drawing/2014/main" id="{5D2DC64E-3E89-4B43-A901-8F8B778D1856}"/>
                  </a:ext>
                </a:extLst>
              </p:cNvPr>
              <p:cNvGrpSpPr/>
              <p:nvPr/>
            </p:nvGrpSpPr>
            <p:grpSpPr>
              <a:xfrm>
                <a:off x="5308128" y="2400300"/>
                <a:ext cx="6255222" cy="3314926"/>
                <a:chOff x="4455758" y="2358543"/>
                <a:chExt cx="6301382" cy="3239506"/>
              </a:xfrm>
            </p:grpSpPr>
            <p:graphicFrame>
              <p:nvGraphicFramePr>
                <p:cNvPr id="24" name="Chart 23">
                  <a:extLst>
                    <a:ext uri="{FF2B5EF4-FFF2-40B4-BE49-F238E27FC236}">
                      <a16:creationId xmlns:a16="http://schemas.microsoft.com/office/drawing/2014/main" id="{330F52AD-B19F-4154-897D-8827E9677B5A}"/>
                    </a:ext>
                  </a:extLst>
                </p:cNvPr>
                <p:cNvGraphicFramePr/>
                <p:nvPr>
                  <p:extLst>
                    <p:ext uri="{D42A27DB-BD31-4B8C-83A1-F6EECF244321}">
                      <p14:modId xmlns:p14="http://schemas.microsoft.com/office/powerpoint/2010/main" val="2658031946"/>
                    </p:ext>
                  </p:extLst>
                </p:nvPr>
              </p:nvGraphicFramePr>
              <p:xfrm>
                <a:off x="4455758" y="2358543"/>
                <a:ext cx="6301382" cy="3239506"/>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3807AB1A-2D8A-49E8-AD42-982236C37084}"/>
                    </a:ext>
                  </a:extLst>
                </p:cNvPr>
                <p:cNvSpPr txBox="1"/>
                <p:nvPr/>
              </p:nvSpPr>
              <p:spPr>
                <a:xfrm>
                  <a:off x="5246859" y="2656408"/>
                  <a:ext cx="1558985" cy="721858"/>
                </a:xfrm>
                <a:prstGeom prst="rect">
                  <a:avLst/>
                </a:prstGeom>
                <a:solidFill>
                  <a:schemeClr val="bg1"/>
                </a:solidFill>
                <a:ln>
                  <a:solidFill>
                    <a:srgbClr val="C00000"/>
                  </a:solidFill>
                </a:ln>
              </p:spPr>
              <p:txBody>
                <a:bodyPr wrap="square" rtlCol="0">
                  <a:spAutoFit/>
                </a:bodyPr>
                <a:lstStyle/>
                <a:p>
                  <a:pPr algn="ctr"/>
                  <a:r>
                    <a:rPr lang="en-US" sz="1400" dirty="0"/>
                    <a:t>High Performance</a:t>
                  </a:r>
                </a:p>
                <a:p>
                  <a:pPr algn="ctr"/>
                  <a:r>
                    <a:rPr lang="en-US" sz="1400" dirty="0"/>
                    <a:t>Accelerated Depreciation</a:t>
                  </a:r>
                </a:p>
              </p:txBody>
            </p:sp>
            <p:cxnSp>
              <p:nvCxnSpPr>
                <p:cNvPr id="26" name="Straight Connector 25">
                  <a:extLst>
                    <a:ext uri="{FF2B5EF4-FFF2-40B4-BE49-F238E27FC236}">
                      <a16:creationId xmlns:a16="http://schemas.microsoft.com/office/drawing/2014/main" id="{8C1DBA64-D88B-4FB1-A7BC-32E9393945E6}"/>
                    </a:ext>
                  </a:extLst>
                </p:cNvPr>
                <p:cNvCxnSpPr>
                  <a:cxnSpLocks/>
                  <a:stCxn id="27" idx="1"/>
                </p:cNvCxnSpPr>
                <p:nvPr/>
              </p:nvCxnSpPr>
              <p:spPr>
                <a:xfrm flipH="1">
                  <a:off x="5483839" y="3675536"/>
                  <a:ext cx="324782" cy="194729"/>
                </a:xfrm>
                <a:prstGeom prst="line">
                  <a:avLst/>
                </a:prstGeom>
                <a:ln w="28575">
                  <a:solidFill>
                    <a:srgbClr val="141E08"/>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C6A791B-CEE1-4426-B86E-570A6B72CB65}"/>
                    </a:ext>
                  </a:extLst>
                </p:cNvPr>
                <p:cNvSpPr txBox="1"/>
                <p:nvPr/>
              </p:nvSpPr>
              <p:spPr>
                <a:xfrm>
                  <a:off x="5808621" y="3537036"/>
                  <a:ext cx="664234" cy="276999"/>
                </a:xfrm>
                <a:prstGeom prst="rect">
                  <a:avLst/>
                </a:prstGeom>
                <a:solidFill>
                  <a:schemeClr val="bg1"/>
                </a:solidFill>
              </p:spPr>
              <p:txBody>
                <a:bodyPr wrap="square" rtlCol="0">
                  <a:spAutoFit/>
                </a:bodyPr>
                <a:lstStyle/>
                <a:p>
                  <a:r>
                    <a:rPr lang="en-US" sz="1200" dirty="0"/>
                    <a:t>5 years</a:t>
                  </a:r>
                </a:p>
              </p:txBody>
            </p:sp>
          </p:grpSp>
          <p:grpSp>
            <p:nvGrpSpPr>
              <p:cNvPr id="20" name="Group 19">
                <a:extLst>
                  <a:ext uri="{FF2B5EF4-FFF2-40B4-BE49-F238E27FC236}">
                    <a16:creationId xmlns:a16="http://schemas.microsoft.com/office/drawing/2014/main" id="{F6978340-B476-4629-9679-ED603FEFE75D}"/>
                  </a:ext>
                </a:extLst>
              </p:cNvPr>
              <p:cNvGrpSpPr/>
              <p:nvPr/>
            </p:nvGrpSpPr>
            <p:grpSpPr>
              <a:xfrm>
                <a:off x="11056005" y="2815852"/>
                <a:ext cx="566908" cy="2187550"/>
                <a:chOff x="10448972" y="1368052"/>
                <a:chExt cx="601733" cy="2187550"/>
              </a:xfrm>
            </p:grpSpPr>
            <p:sp>
              <p:nvSpPr>
                <p:cNvPr id="22" name="Rectangle 21">
                  <a:extLst>
                    <a:ext uri="{FF2B5EF4-FFF2-40B4-BE49-F238E27FC236}">
                      <a16:creationId xmlns:a16="http://schemas.microsoft.com/office/drawing/2014/main" id="{E5C9CFD0-D5FC-439B-AC2F-0DF10FC750DF}"/>
                    </a:ext>
                  </a:extLst>
                </p:cNvPr>
                <p:cNvSpPr/>
                <p:nvPr/>
              </p:nvSpPr>
              <p:spPr>
                <a:xfrm>
                  <a:off x="10448972" y="1368052"/>
                  <a:ext cx="523828" cy="2185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578748C-C1EB-4CD4-98EF-6AE5CA0F9244}"/>
                    </a:ext>
                  </a:extLst>
                </p:cNvPr>
                <p:cNvSpPr txBox="1"/>
                <p:nvPr/>
              </p:nvSpPr>
              <p:spPr>
                <a:xfrm>
                  <a:off x="10448972" y="1370388"/>
                  <a:ext cx="601733" cy="2185214"/>
                </a:xfrm>
                <a:prstGeom prst="rect">
                  <a:avLst/>
                </a:prstGeom>
                <a:solidFill>
                  <a:schemeClr val="bg1"/>
                </a:solidFill>
              </p:spPr>
              <p:txBody>
                <a:bodyPr wrap="square" rtlCol="0">
                  <a:spAutoFit/>
                </a:bodyPr>
                <a:lstStyle/>
                <a:p>
                  <a:r>
                    <a:rPr lang="en-US" sz="800" dirty="0">
                      <a:solidFill>
                        <a:schemeClr val="tx1">
                          <a:lumMod val="50000"/>
                          <a:lumOff val="50000"/>
                        </a:schemeClr>
                      </a:solidFill>
                    </a:rPr>
                    <a:t>$180,000</a:t>
                  </a:r>
                </a:p>
                <a:p>
                  <a:endParaRPr lang="en-US" sz="800" dirty="0">
                    <a:solidFill>
                      <a:schemeClr val="tx1">
                        <a:lumMod val="50000"/>
                        <a:lumOff val="50000"/>
                      </a:schemeClr>
                    </a:solidFill>
                  </a:endParaRPr>
                </a:p>
                <a:p>
                  <a:r>
                    <a:rPr lang="en-US" sz="800" dirty="0">
                      <a:solidFill>
                        <a:schemeClr val="tx1">
                          <a:lumMod val="50000"/>
                          <a:lumOff val="50000"/>
                        </a:schemeClr>
                      </a:solidFill>
                    </a:rPr>
                    <a:t>$160,000</a:t>
                  </a:r>
                </a:p>
                <a:p>
                  <a:endParaRPr lang="en-US" sz="800" dirty="0">
                    <a:solidFill>
                      <a:schemeClr val="tx1">
                        <a:lumMod val="50000"/>
                        <a:lumOff val="50000"/>
                      </a:schemeClr>
                    </a:solidFill>
                  </a:endParaRPr>
                </a:p>
                <a:p>
                  <a:r>
                    <a:rPr lang="en-US" sz="800" dirty="0">
                      <a:solidFill>
                        <a:schemeClr val="tx1">
                          <a:lumMod val="50000"/>
                          <a:lumOff val="50000"/>
                        </a:schemeClr>
                      </a:solidFill>
                    </a:rPr>
                    <a:t>$140,000</a:t>
                  </a:r>
                </a:p>
                <a:p>
                  <a:endParaRPr lang="en-US" sz="800" dirty="0">
                    <a:solidFill>
                      <a:schemeClr val="tx1">
                        <a:lumMod val="50000"/>
                        <a:lumOff val="50000"/>
                      </a:schemeClr>
                    </a:solidFill>
                  </a:endParaRPr>
                </a:p>
                <a:p>
                  <a:r>
                    <a:rPr lang="en-US" sz="800" dirty="0">
                      <a:solidFill>
                        <a:schemeClr val="tx1">
                          <a:lumMod val="50000"/>
                          <a:lumOff val="50000"/>
                        </a:schemeClr>
                      </a:solidFill>
                    </a:rPr>
                    <a:t>$120,000</a:t>
                  </a:r>
                </a:p>
                <a:p>
                  <a:endParaRPr lang="en-US" sz="800" dirty="0">
                    <a:solidFill>
                      <a:schemeClr val="tx1">
                        <a:lumMod val="50000"/>
                        <a:lumOff val="50000"/>
                      </a:schemeClr>
                    </a:solidFill>
                  </a:endParaRPr>
                </a:p>
                <a:p>
                  <a:r>
                    <a:rPr lang="en-US" sz="800" dirty="0">
                      <a:solidFill>
                        <a:schemeClr val="tx1">
                          <a:lumMod val="50000"/>
                          <a:lumOff val="50000"/>
                        </a:schemeClr>
                      </a:solidFill>
                    </a:rPr>
                    <a:t>$100,000</a:t>
                  </a:r>
                </a:p>
                <a:p>
                  <a:endParaRPr lang="en-US" sz="800" dirty="0">
                    <a:solidFill>
                      <a:schemeClr val="tx1">
                        <a:lumMod val="50000"/>
                        <a:lumOff val="50000"/>
                      </a:schemeClr>
                    </a:solidFill>
                  </a:endParaRPr>
                </a:p>
                <a:p>
                  <a:r>
                    <a:rPr lang="en-US" sz="800" dirty="0">
                      <a:solidFill>
                        <a:schemeClr val="tx1">
                          <a:lumMod val="50000"/>
                          <a:lumOff val="50000"/>
                        </a:schemeClr>
                      </a:solidFill>
                    </a:rPr>
                    <a:t>$80,000</a:t>
                  </a:r>
                </a:p>
                <a:p>
                  <a:endParaRPr lang="en-US" sz="800" dirty="0">
                    <a:solidFill>
                      <a:schemeClr val="tx1">
                        <a:lumMod val="50000"/>
                        <a:lumOff val="50000"/>
                      </a:schemeClr>
                    </a:solidFill>
                  </a:endParaRPr>
                </a:p>
                <a:p>
                  <a:r>
                    <a:rPr lang="en-US" sz="800" dirty="0">
                      <a:solidFill>
                        <a:schemeClr val="tx1">
                          <a:lumMod val="50000"/>
                          <a:lumOff val="50000"/>
                        </a:schemeClr>
                      </a:solidFill>
                    </a:rPr>
                    <a:t>$60,000</a:t>
                  </a:r>
                </a:p>
                <a:p>
                  <a:endParaRPr lang="en-US" sz="800" dirty="0">
                    <a:solidFill>
                      <a:schemeClr val="tx1">
                        <a:lumMod val="50000"/>
                        <a:lumOff val="50000"/>
                      </a:schemeClr>
                    </a:solidFill>
                  </a:endParaRPr>
                </a:p>
                <a:p>
                  <a:r>
                    <a:rPr lang="en-US" sz="800" dirty="0">
                      <a:solidFill>
                        <a:schemeClr val="tx1">
                          <a:lumMod val="50000"/>
                          <a:lumOff val="50000"/>
                        </a:schemeClr>
                      </a:solidFill>
                    </a:rPr>
                    <a:t>$40,000</a:t>
                  </a:r>
                </a:p>
                <a:p>
                  <a:endParaRPr lang="en-US" sz="800" dirty="0">
                    <a:solidFill>
                      <a:schemeClr val="tx1">
                        <a:lumMod val="50000"/>
                        <a:lumOff val="50000"/>
                      </a:schemeClr>
                    </a:solidFill>
                  </a:endParaRPr>
                </a:p>
                <a:p>
                  <a:r>
                    <a:rPr lang="en-US" sz="800" dirty="0">
                      <a:solidFill>
                        <a:schemeClr val="tx1">
                          <a:lumMod val="50000"/>
                          <a:lumOff val="50000"/>
                        </a:schemeClr>
                      </a:solidFill>
                    </a:rPr>
                    <a:t>$20,000</a:t>
                  </a:r>
                </a:p>
              </p:txBody>
            </p:sp>
          </p:grpSp>
          <p:cxnSp>
            <p:nvCxnSpPr>
              <p:cNvPr id="21" name="Straight Connector 20">
                <a:extLst>
                  <a:ext uri="{FF2B5EF4-FFF2-40B4-BE49-F238E27FC236}">
                    <a16:creationId xmlns:a16="http://schemas.microsoft.com/office/drawing/2014/main" id="{2789CF11-66FA-4C3A-ABE3-6AA383E359A7}"/>
                  </a:ext>
                </a:extLst>
              </p:cNvPr>
              <p:cNvCxnSpPr/>
              <p:nvPr/>
            </p:nvCxnSpPr>
            <p:spPr>
              <a:xfrm>
                <a:off x="11563350" y="2705100"/>
                <a:ext cx="0" cy="240982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2CAE4DDF-4572-41D5-B0F6-D3626F4D8374}"/>
                </a:ext>
              </a:extLst>
            </p:cNvPr>
            <p:cNvSpPr txBox="1"/>
            <p:nvPr/>
          </p:nvSpPr>
          <p:spPr>
            <a:xfrm>
              <a:off x="8026406" y="4808630"/>
              <a:ext cx="2438400" cy="250691"/>
            </a:xfrm>
            <a:prstGeom prst="rect">
              <a:avLst/>
            </a:prstGeom>
          </p:spPr>
          <p:txBody>
            <a:bodyPr wrap="none" rtlCol="0">
              <a:noAutofit/>
            </a:bodyPr>
            <a:lstStyle/>
            <a:p>
              <a:pPr marL="0" indent="0" algn="l" defTabSz="914400" rtl="0" eaLnBrk="1" latinLnBrk="0" hangingPunct="1">
                <a:spcBef>
                  <a:spcPts val="0"/>
                </a:spcBef>
                <a:spcAft>
                  <a:spcPts val="1000"/>
                </a:spcAft>
                <a:buFont typeface="Wingdings" panose="05000000000000000000" pitchFamily="2" charset="2"/>
                <a:buNone/>
              </a:pPr>
              <a:r>
                <a:rPr lang="en-US" sz="2000" kern="1200" noProof="1">
                  <a:solidFill>
                    <a:schemeClr val="tx1">
                      <a:lumMod val="75000"/>
                      <a:lumOff val="25000"/>
                    </a:schemeClr>
                  </a:solidFill>
                  <a:latin typeface="Calibri Light" panose="020F0302020204030204" pitchFamily="34" charset="0"/>
                  <a:ea typeface="+mn-ea"/>
                  <a:cs typeface="+mn-cs"/>
                </a:rPr>
                <a:t>100% Bonus Depreciation</a:t>
              </a:r>
            </a:p>
          </p:txBody>
        </p:sp>
        <p:cxnSp>
          <p:nvCxnSpPr>
            <p:cNvPr id="29" name="Straight Connector 28">
              <a:extLst>
                <a:ext uri="{FF2B5EF4-FFF2-40B4-BE49-F238E27FC236}">
                  <a16:creationId xmlns:a16="http://schemas.microsoft.com/office/drawing/2014/main" id="{75609259-3F18-493C-97A1-FBBF7E21DFB5}"/>
                </a:ext>
              </a:extLst>
            </p:cNvPr>
            <p:cNvCxnSpPr/>
            <p:nvPr/>
          </p:nvCxnSpPr>
          <p:spPr>
            <a:xfrm>
              <a:off x="7498566" y="5057422"/>
              <a:ext cx="52784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47945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E0C6F3-BB54-4DEB-A678-E5378756A642}"/>
              </a:ext>
            </a:extLst>
          </p:cNvPr>
          <p:cNvSpPr>
            <a:spLocks noGrp="1"/>
          </p:cNvSpPr>
          <p:nvPr>
            <p:ph type="sldNum" sz="quarter" idx="12"/>
          </p:nvPr>
        </p:nvSpPr>
        <p:spPr>
          <a:xfrm>
            <a:off x="1420813" y="6312305"/>
            <a:ext cx="914307" cy="360000"/>
          </a:xfrm>
          <a:prstGeom prst="rect">
            <a:avLst/>
          </a:prstGeom>
        </p:spPr>
        <p:txBody>
          <a:bodyPr/>
          <a:lstStyle/>
          <a:p>
            <a:fld id="{75A4F164-3A46-4CEE-A25C-CA523D5E42F3}" type="slidenum">
              <a:rPr lang="en-US" smtClean="0"/>
              <a:pPr/>
              <a:t>29</a:t>
            </a:fld>
            <a:endParaRPr lang="en-US" dirty="0"/>
          </a:p>
        </p:txBody>
      </p:sp>
      <p:sp>
        <p:nvSpPr>
          <p:cNvPr id="4" name="Title 3">
            <a:extLst>
              <a:ext uri="{FF2B5EF4-FFF2-40B4-BE49-F238E27FC236}">
                <a16:creationId xmlns:a16="http://schemas.microsoft.com/office/drawing/2014/main" id="{2ED520E4-856A-471C-93AE-327EDA99FFB0}"/>
              </a:ext>
            </a:extLst>
          </p:cNvPr>
          <p:cNvSpPr>
            <a:spLocks noGrp="1"/>
          </p:cNvSpPr>
          <p:nvPr>
            <p:ph type="title"/>
          </p:nvPr>
        </p:nvSpPr>
        <p:spPr/>
        <p:txBody>
          <a:bodyPr/>
          <a:lstStyle/>
          <a:p>
            <a:r>
              <a:rPr lang="en-US" dirty="0"/>
              <a:t>Cost Segregation: Case Studies</a:t>
            </a:r>
          </a:p>
        </p:txBody>
      </p:sp>
      <p:sp>
        <p:nvSpPr>
          <p:cNvPr id="9" name="Content Placeholder 7">
            <a:extLst>
              <a:ext uri="{FF2B5EF4-FFF2-40B4-BE49-F238E27FC236}">
                <a16:creationId xmlns:a16="http://schemas.microsoft.com/office/drawing/2014/main" id="{AC75C18B-C1F9-45DD-8A22-B6BEAB8133D7}"/>
              </a:ext>
            </a:extLst>
          </p:cNvPr>
          <p:cNvSpPr txBox="1">
            <a:spLocks/>
          </p:cNvSpPr>
          <p:nvPr/>
        </p:nvSpPr>
        <p:spPr>
          <a:xfrm>
            <a:off x="1420814" y="2133991"/>
            <a:ext cx="3530908" cy="2819318"/>
          </a:xfrm>
          <a:prstGeom prst="rect">
            <a:avLst/>
          </a:prstGeom>
        </p:spPr>
        <p:txBody>
          <a:bodyPr>
            <a:noAutofit/>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144D73"/>
                </a:solidFill>
                <a:cs typeface="Calibri Light" panose="020F0302020204030204" pitchFamily="34" charset="0"/>
              </a:rPr>
              <a:t>Self Storage</a:t>
            </a:r>
          </a:p>
          <a:p>
            <a:r>
              <a:rPr lang="en-US" dirty="0">
                <a:solidFill>
                  <a:srgbClr val="144D73"/>
                </a:solidFill>
                <a:cs typeface="Calibri Light" panose="020F0302020204030204" pitchFamily="34" charset="0"/>
              </a:rPr>
              <a:t>2017 purchase: $859,842</a:t>
            </a:r>
          </a:p>
          <a:p>
            <a:pPr marL="628650" lvl="2" indent="-285750">
              <a:spcAft>
                <a:spcPts val="300"/>
              </a:spcAft>
              <a:buFont typeface="Wingdings" panose="05000000000000000000" pitchFamily="2" charset="2"/>
              <a:buChar char="§"/>
            </a:pPr>
            <a:r>
              <a:rPr lang="en-US" sz="2200" dirty="0">
                <a:solidFill>
                  <a:srgbClr val="144D73"/>
                </a:solidFill>
                <a:cs typeface="Calibri Light" panose="020F0302020204030204" pitchFamily="34" charset="0"/>
              </a:rPr>
              <a:t>Non-climate control</a:t>
            </a:r>
          </a:p>
          <a:p>
            <a:pPr marL="628650" lvl="2" indent="-285750">
              <a:spcAft>
                <a:spcPts val="300"/>
              </a:spcAft>
              <a:buFont typeface="Wingdings" panose="05000000000000000000" pitchFamily="2" charset="2"/>
              <a:buChar char="§"/>
            </a:pPr>
            <a:r>
              <a:rPr lang="en-US" sz="2200" b="1" dirty="0">
                <a:solidFill>
                  <a:srgbClr val="144D73"/>
                </a:solidFill>
                <a:cs typeface="Calibri Light" panose="020F0302020204030204" pitchFamily="34" charset="0"/>
              </a:rPr>
              <a:t>Tax savings of $45,981</a:t>
            </a:r>
          </a:p>
          <a:p>
            <a:pPr marL="355600" lvl="1" indent="-285750">
              <a:spcAft>
                <a:spcPts val="300"/>
              </a:spcAft>
              <a:buFont typeface="Wingdings" panose="05000000000000000000" pitchFamily="2" charset="2"/>
              <a:buChar char="§"/>
            </a:pPr>
            <a:r>
              <a:rPr lang="en-US" sz="2200" dirty="0">
                <a:solidFill>
                  <a:srgbClr val="144D73"/>
                </a:solidFill>
                <a:cs typeface="Calibri Light" panose="020F0302020204030204" pitchFamily="34" charset="0"/>
              </a:rPr>
              <a:t>2018 construction: $3.6M</a:t>
            </a:r>
          </a:p>
          <a:p>
            <a:pPr marL="628650" lvl="2" indent="-285750">
              <a:spcAft>
                <a:spcPts val="0"/>
              </a:spcAft>
              <a:buFont typeface="Wingdings" panose="05000000000000000000" pitchFamily="2" charset="2"/>
              <a:buChar char="§"/>
            </a:pPr>
            <a:r>
              <a:rPr lang="en-US" sz="2200" dirty="0">
                <a:solidFill>
                  <a:srgbClr val="144D73"/>
                </a:solidFill>
                <a:cs typeface="Calibri Light" panose="020F0302020204030204" pitchFamily="34" charset="0"/>
              </a:rPr>
              <a:t>Climate control</a:t>
            </a:r>
          </a:p>
          <a:p>
            <a:pPr marL="628650" lvl="2" indent="-285750">
              <a:spcAft>
                <a:spcPts val="0"/>
              </a:spcAft>
              <a:buFont typeface="Wingdings" panose="05000000000000000000" pitchFamily="2" charset="2"/>
              <a:buChar char="§"/>
            </a:pPr>
            <a:r>
              <a:rPr lang="en-US" sz="2200" b="1" dirty="0">
                <a:solidFill>
                  <a:srgbClr val="144D73"/>
                </a:solidFill>
                <a:cs typeface="Calibri Light" panose="020F0302020204030204" pitchFamily="34" charset="0"/>
              </a:rPr>
              <a:t>Tax savings of $569,235</a:t>
            </a:r>
          </a:p>
        </p:txBody>
      </p:sp>
      <p:sp>
        <p:nvSpPr>
          <p:cNvPr id="14" name="Content Placeholder 13">
            <a:extLst>
              <a:ext uri="{FF2B5EF4-FFF2-40B4-BE49-F238E27FC236}">
                <a16:creationId xmlns:a16="http://schemas.microsoft.com/office/drawing/2014/main" id="{387C026E-1E43-48FC-A66C-DA3F75DBE96D}"/>
              </a:ext>
            </a:extLst>
          </p:cNvPr>
          <p:cNvSpPr txBox="1">
            <a:spLocks/>
          </p:cNvSpPr>
          <p:nvPr/>
        </p:nvSpPr>
        <p:spPr>
          <a:xfrm>
            <a:off x="5122967" y="3217814"/>
            <a:ext cx="3370265" cy="1735495"/>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en-US" b="1" dirty="0">
                <a:solidFill>
                  <a:srgbClr val="144D73"/>
                </a:solidFill>
                <a:cs typeface="Calibri Light" panose="020F0302020204030204" pitchFamily="34" charset="0"/>
              </a:rPr>
              <a:t>Dental Office</a:t>
            </a:r>
          </a:p>
          <a:p>
            <a:pPr>
              <a:spcAft>
                <a:spcPts val="0"/>
              </a:spcAft>
            </a:pPr>
            <a:r>
              <a:rPr lang="en-US" dirty="0">
                <a:solidFill>
                  <a:srgbClr val="144D73"/>
                </a:solidFill>
                <a:cs typeface="Calibri Light" panose="020F0302020204030204" pitchFamily="34" charset="0"/>
              </a:rPr>
              <a:t>2008 Purchase: $1 Mill</a:t>
            </a:r>
          </a:p>
          <a:p>
            <a:pPr>
              <a:spcAft>
                <a:spcPts val="0"/>
              </a:spcAft>
            </a:pPr>
            <a:r>
              <a:rPr lang="en-US" dirty="0">
                <a:solidFill>
                  <a:srgbClr val="144D73"/>
                </a:solidFill>
                <a:cs typeface="Calibri Light" panose="020F0302020204030204" pitchFamily="34" charset="0"/>
              </a:rPr>
              <a:t>Improvements:  $450,000</a:t>
            </a:r>
          </a:p>
          <a:p>
            <a:pPr>
              <a:spcAft>
                <a:spcPts val="0"/>
              </a:spcAft>
            </a:pPr>
            <a:r>
              <a:rPr lang="en-US" b="1" dirty="0">
                <a:solidFill>
                  <a:srgbClr val="144D73"/>
                </a:solidFill>
                <a:cs typeface="Calibri Light" panose="020F0302020204030204" pitchFamily="34" charset="0"/>
              </a:rPr>
              <a:t>Tax savings of $73,969</a:t>
            </a:r>
          </a:p>
        </p:txBody>
      </p:sp>
      <p:pic>
        <p:nvPicPr>
          <p:cNvPr id="1026" name="Picture 2" descr="Self Storage Units Pheasant Run Aurora, CO | Security Self-Storage">
            <a:extLst>
              <a:ext uri="{FF2B5EF4-FFF2-40B4-BE49-F238E27FC236}">
                <a16:creationId xmlns:a16="http://schemas.microsoft.com/office/drawing/2014/main" id="{C4864B3E-E970-4BC3-AB71-19A059FF53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32" t="5966" r="26737" b="6333"/>
          <a:stretch/>
        </p:blipFill>
        <p:spPr bwMode="auto">
          <a:xfrm>
            <a:off x="1939222" y="4953309"/>
            <a:ext cx="2810200" cy="1473958"/>
          </a:xfrm>
          <a:prstGeom prst="rect">
            <a:avLst/>
          </a:prstGeom>
          <a:ln w="38100" cap="sq">
            <a:solidFill>
              <a:schemeClr val="tx1">
                <a:lumMod val="85000"/>
                <a:lumOff val="1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042" y="1317957"/>
            <a:ext cx="2543955" cy="1699363"/>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p:spPr>
      </p:pic>
      <p:sp>
        <p:nvSpPr>
          <p:cNvPr id="10" name="Content Placeholder 2">
            <a:extLst>
              <a:ext uri="{FF2B5EF4-FFF2-40B4-BE49-F238E27FC236}">
                <a16:creationId xmlns:a16="http://schemas.microsoft.com/office/drawing/2014/main" id="{B3BE817C-C0DB-4F8C-BAF7-CD595F97896E}"/>
              </a:ext>
            </a:extLst>
          </p:cNvPr>
          <p:cNvSpPr>
            <a:spLocks noGrp="1"/>
          </p:cNvSpPr>
          <p:nvPr>
            <p:ph sz="half" idx="2"/>
          </p:nvPr>
        </p:nvSpPr>
        <p:spPr>
          <a:xfrm>
            <a:off x="8461611" y="1172391"/>
            <a:ext cx="3530909" cy="3016327"/>
          </a:xfrm>
        </p:spPr>
        <p:txBody>
          <a:bodyPr/>
          <a:lstStyle/>
          <a:p>
            <a:pPr marL="0" indent="0">
              <a:spcAft>
                <a:spcPts val="0"/>
              </a:spcAft>
              <a:buNone/>
            </a:pPr>
            <a:r>
              <a:rPr lang="en-US" b="1" dirty="0">
                <a:cs typeface="Calibri Light" panose="020F0302020204030204" pitchFamily="34" charset="0"/>
              </a:rPr>
              <a:t>Multiple Office Complexes </a:t>
            </a:r>
          </a:p>
          <a:p>
            <a:pPr>
              <a:spcAft>
                <a:spcPts val="0"/>
              </a:spcAft>
            </a:pPr>
            <a:r>
              <a:rPr lang="en-US" dirty="0">
                <a:cs typeface="Calibri Light" panose="020F0302020204030204" pitchFamily="34" charset="0"/>
              </a:rPr>
              <a:t>12 Locations</a:t>
            </a:r>
          </a:p>
          <a:p>
            <a:pPr>
              <a:spcAft>
                <a:spcPts val="0"/>
              </a:spcAft>
            </a:pPr>
            <a:r>
              <a:rPr lang="en-US" dirty="0">
                <a:cs typeface="Calibri Light" panose="020F0302020204030204" pitchFamily="34" charset="0"/>
              </a:rPr>
              <a:t>Some purchased as far back as 1999</a:t>
            </a:r>
          </a:p>
          <a:p>
            <a:pPr>
              <a:spcAft>
                <a:spcPts val="0"/>
              </a:spcAft>
            </a:pPr>
            <a:r>
              <a:rPr lang="en-US" dirty="0">
                <a:cs typeface="Calibri Light" panose="020F0302020204030204" pitchFamily="34" charset="0"/>
              </a:rPr>
              <a:t>Previously owned older properties</a:t>
            </a:r>
          </a:p>
          <a:p>
            <a:pPr>
              <a:spcAft>
                <a:spcPts val="0"/>
              </a:spcAft>
            </a:pPr>
            <a:r>
              <a:rPr lang="en-US" dirty="0">
                <a:cs typeface="Calibri Light" panose="020F0302020204030204" pitchFamily="34" charset="0"/>
              </a:rPr>
              <a:t>Created a $5.3 Million deduction</a:t>
            </a:r>
          </a:p>
          <a:p>
            <a:pPr>
              <a:spcAft>
                <a:spcPts val="0"/>
              </a:spcAft>
            </a:pPr>
            <a:r>
              <a:rPr lang="en-US" b="1" dirty="0">
                <a:cs typeface="Calibri Light" panose="020F0302020204030204" pitchFamily="34" charset="0"/>
              </a:rPr>
              <a:t>Tax savings of $2,111,774</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0371" y="4477010"/>
            <a:ext cx="2830906" cy="1319202"/>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766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EFF56BA2-07E0-43F5-BB4C-1C7882DD4C4B}"/>
              </a:ext>
            </a:extLst>
          </p:cNvPr>
          <p:cNvSpPr txBox="1">
            <a:spLocks/>
          </p:cNvSpPr>
          <p:nvPr/>
        </p:nvSpPr>
        <p:spPr>
          <a:xfrm>
            <a:off x="4374963" y="622434"/>
            <a:ext cx="4667615" cy="2145820"/>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en-US" sz="2000" b="1" dirty="0">
                <a:solidFill>
                  <a:schemeClr val="accent1">
                    <a:lumMod val="50000"/>
                  </a:schemeClr>
                </a:solidFill>
                <a:latin typeface="+mn-lt"/>
              </a:rPr>
              <a:t>Warren Dazzio</a:t>
            </a:r>
          </a:p>
          <a:p>
            <a:pPr marL="0" indent="0">
              <a:spcAft>
                <a:spcPts val="0"/>
              </a:spcAft>
              <a:buNone/>
            </a:pPr>
            <a:r>
              <a:rPr lang="en-US" sz="2000" dirty="0">
                <a:solidFill>
                  <a:schemeClr val="accent1">
                    <a:lumMod val="50000"/>
                  </a:schemeClr>
                </a:solidFill>
                <a:latin typeface="+mn-lt"/>
              </a:rPr>
              <a:t>Executive Vice President</a:t>
            </a:r>
          </a:p>
          <a:p>
            <a:pPr marL="0" indent="0">
              <a:spcAft>
                <a:spcPts val="0"/>
              </a:spcAft>
              <a:buNone/>
            </a:pPr>
            <a:r>
              <a:rPr lang="en-US" sz="2000" dirty="0">
                <a:solidFill>
                  <a:schemeClr val="accent1">
                    <a:lumMod val="50000"/>
                  </a:schemeClr>
                </a:solidFill>
                <a:latin typeface="+mn-lt"/>
              </a:rPr>
              <a:t>CSSI – Cost Segregation Services, Inc.</a:t>
            </a:r>
          </a:p>
          <a:p>
            <a:pPr marL="0" indent="0">
              <a:spcAft>
                <a:spcPts val="0"/>
              </a:spcAft>
              <a:buNone/>
            </a:pPr>
            <a:r>
              <a:rPr lang="en-US" sz="2000" dirty="0">
                <a:solidFill>
                  <a:schemeClr val="accent1">
                    <a:lumMod val="50000"/>
                  </a:schemeClr>
                </a:solidFill>
                <a:latin typeface="+mn-lt"/>
              </a:rPr>
              <a:t>225.241.9823</a:t>
            </a:r>
          </a:p>
          <a:p>
            <a:pPr marL="0" indent="0">
              <a:spcAft>
                <a:spcPts val="0"/>
              </a:spcAft>
              <a:buNone/>
            </a:pPr>
            <a:r>
              <a:rPr lang="en-US" sz="2000" dirty="0">
                <a:solidFill>
                  <a:schemeClr val="accent1">
                    <a:lumMod val="50000"/>
                  </a:schemeClr>
                </a:solidFill>
                <a:latin typeface="+mn-lt"/>
                <a:hlinkClick r:id="rId3"/>
              </a:rPr>
              <a:t>dazziow@costsegserve.com</a:t>
            </a:r>
            <a:endParaRPr lang="en-US" sz="2000" dirty="0">
              <a:solidFill>
                <a:schemeClr val="accent1">
                  <a:lumMod val="50000"/>
                </a:schemeClr>
              </a:solidFill>
              <a:latin typeface="+mn-lt"/>
            </a:endParaRPr>
          </a:p>
        </p:txBody>
      </p:sp>
      <p:pic>
        <p:nvPicPr>
          <p:cNvPr id="3" name="Picture 2" descr="A person wearing a suit and tie smiling at the camera&#10;&#10;Description automatically generated">
            <a:extLst>
              <a:ext uri="{FF2B5EF4-FFF2-40B4-BE49-F238E27FC236}">
                <a16:creationId xmlns:a16="http://schemas.microsoft.com/office/drawing/2014/main" id="{7EC6281F-8205-43CB-810F-98F0AE43083D}"/>
              </a:ext>
            </a:extLst>
          </p:cNvPr>
          <p:cNvPicPr>
            <a:picLocks noChangeAspect="1"/>
          </p:cNvPicPr>
          <p:nvPr/>
        </p:nvPicPr>
        <p:blipFill rotWithShape="1">
          <a:blip r:embed="rId4"/>
          <a:srcRect l="7455" r="5936"/>
          <a:stretch/>
        </p:blipFill>
        <p:spPr>
          <a:xfrm>
            <a:off x="2075327" y="458812"/>
            <a:ext cx="1713507" cy="2473064"/>
          </a:xfrm>
          <a:prstGeom prst="rect">
            <a:avLst/>
          </a:prstGeom>
          <a:ln w="12700" cap="sq">
            <a:solidFill>
              <a:schemeClr val="tx1">
                <a:lumMod val="75000"/>
                <a:lumOff val="25000"/>
              </a:schemeClr>
            </a:solidFill>
            <a:miter lim="800000"/>
          </a:ln>
          <a:effectLst>
            <a:outerShdw blurRad="57150" dist="50800" dir="2700000" algn="tl" rotWithShape="0">
              <a:srgbClr val="000000">
                <a:alpha val="40000"/>
              </a:srgbClr>
            </a:outerShdw>
          </a:effectLst>
        </p:spPr>
      </p:pic>
      <p:sp>
        <p:nvSpPr>
          <p:cNvPr id="2" name="TextBox 1">
            <a:extLst>
              <a:ext uri="{FF2B5EF4-FFF2-40B4-BE49-F238E27FC236}">
                <a16:creationId xmlns:a16="http://schemas.microsoft.com/office/drawing/2014/main" id="{B8B78313-522C-48AE-8BD7-1E6C1419E6E0}"/>
              </a:ext>
            </a:extLst>
          </p:cNvPr>
          <p:cNvSpPr txBox="1"/>
          <p:nvPr/>
        </p:nvSpPr>
        <p:spPr>
          <a:xfrm>
            <a:off x="6926201" y="240114"/>
            <a:ext cx="4880168" cy="2624332"/>
          </a:xfrm>
          <a:prstGeom prst="rect">
            <a:avLst/>
          </a:prstGeom>
        </p:spPr>
        <p:txBody>
          <a:bodyPr wrap="square" rtlCol="0">
            <a:normAutofit/>
          </a:bodyPr>
          <a:lstStyle/>
          <a:p>
            <a:pPr marL="0" indent="0" algn="l" defTabSz="914400" rtl="0" eaLnBrk="1" latinLnBrk="0" hangingPunct="1">
              <a:spcBef>
                <a:spcPts val="0"/>
              </a:spcBef>
              <a:spcAft>
                <a:spcPts val="1000"/>
              </a:spcAft>
              <a:buFont typeface="Wingdings" panose="05000000000000000000" pitchFamily="2" charset="2"/>
              <a:buNone/>
            </a:pPr>
            <a:endParaRPr lang="en-US" sz="2200" kern="1200" noProof="1">
              <a:solidFill>
                <a:schemeClr val="bg1">
                  <a:lumMod val="50000"/>
                </a:schemeClr>
              </a:solidFill>
              <a:latin typeface="Calibri Light" panose="020F0302020204030204" pitchFamily="34" charset="0"/>
              <a:ea typeface="+mn-ea"/>
              <a:cs typeface="+mn-cs"/>
            </a:endParaRPr>
          </a:p>
        </p:txBody>
      </p:sp>
      <p:sp>
        <p:nvSpPr>
          <p:cNvPr id="4" name="TextBox 3">
            <a:extLst>
              <a:ext uri="{FF2B5EF4-FFF2-40B4-BE49-F238E27FC236}">
                <a16:creationId xmlns:a16="http://schemas.microsoft.com/office/drawing/2014/main" id="{3450938F-C9D7-4ADB-B36F-4FC77F2269B1}"/>
              </a:ext>
            </a:extLst>
          </p:cNvPr>
          <p:cNvSpPr txBox="1"/>
          <p:nvPr/>
        </p:nvSpPr>
        <p:spPr>
          <a:xfrm>
            <a:off x="7350564" y="354477"/>
            <a:ext cx="4359818" cy="2681735"/>
          </a:xfrm>
          <a:prstGeom prst="rect">
            <a:avLst/>
          </a:prstGeom>
        </p:spPr>
        <p:txBody>
          <a:bodyPr wrap="square" rtlCol="0">
            <a:normAutofit/>
          </a:bodyPr>
          <a:lstStyle/>
          <a:p>
            <a:pPr marL="0" indent="0" algn="l" defTabSz="914400" rtl="0" eaLnBrk="1" latinLnBrk="0" hangingPunct="1">
              <a:spcBef>
                <a:spcPts val="0"/>
              </a:spcBef>
              <a:spcAft>
                <a:spcPts val="1000"/>
              </a:spcAft>
              <a:buFont typeface="Wingdings" panose="05000000000000000000" pitchFamily="2" charset="2"/>
              <a:buNone/>
            </a:pPr>
            <a:endParaRPr lang="en-US" sz="2200" kern="1200" noProof="1">
              <a:solidFill>
                <a:schemeClr val="bg1">
                  <a:lumMod val="50000"/>
                </a:schemeClr>
              </a:solidFill>
              <a:latin typeface="Calibri Light" panose="020F0302020204030204" pitchFamily="34" charset="0"/>
              <a:ea typeface="+mn-ea"/>
              <a:cs typeface="+mn-cs"/>
            </a:endParaRPr>
          </a:p>
        </p:txBody>
      </p:sp>
      <p:sp>
        <p:nvSpPr>
          <p:cNvPr id="5" name="Rectangle 4">
            <a:extLst>
              <a:ext uri="{FF2B5EF4-FFF2-40B4-BE49-F238E27FC236}">
                <a16:creationId xmlns:a16="http://schemas.microsoft.com/office/drawing/2014/main" id="{F11F54BF-EC21-4F45-8418-1914E99F670C}"/>
              </a:ext>
            </a:extLst>
          </p:cNvPr>
          <p:cNvSpPr/>
          <p:nvPr/>
        </p:nvSpPr>
        <p:spPr>
          <a:xfrm>
            <a:off x="1945244" y="3123209"/>
            <a:ext cx="8982289" cy="2862322"/>
          </a:xfrm>
          <a:prstGeom prst="rect">
            <a:avLst/>
          </a:prstGeom>
        </p:spPr>
        <p:txBody>
          <a:bodyPr wrap="square">
            <a:spAutoFit/>
          </a:bodyPr>
          <a:lstStyle/>
          <a:p>
            <a:pPr marL="0" marR="0">
              <a:spcBef>
                <a:spcPts val="0"/>
              </a:spcBef>
              <a:spcAft>
                <a:spcPts val="0"/>
              </a:spcAft>
            </a:pPr>
            <a:r>
              <a:rPr lang="en-US" sz="2000" dirty="0">
                <a:solidFill>
                  <a:srgbClr val="144D73"/>
                </a:solidFill>
                <a:effectLst/>
                <a:latin typeface="Calibri Light" panose="020F0302020204030204" pitchFamily="34" charset="0"/>
                <a:ea typeface="Calibri" panose="020F0502020204030204" pitchFamily="34" charset="0"/>
                <a:cs typeface="Calibri Light" panose="020F0302020204030204" pitchFamily="34" charset="0"/>
              </a:rPr>
              <a:t>Warren Dazzio serves as Executive Vice President of CSSI. He has extensive knowledge of tax law and consults with CPAs, Accounting Professionals, and building owners to reduce their taxable income and stay compliant with the tax laws surrounding buildings, particularly for expensed repairs and maintenance vs. capitalized improvements.  He travels the US providing educational conferences and webinars on tax law and solutions for accounting professionals, building owners, wealth managers, and real estate professionals. Warren has spoken for state and national CPA Associations and industry associations. He graduated from Franciscan University in Steubenville, OH, and has an MBA from Louisiana State University. </a:t>
            </a:r>
            <a:endParaRPr lang="en-US" sz="1800" b="0" i="0" dirty="0">
              <a:solidFill>
                <a:srgbClr val="144D73"/>
              </a:solidFill>
              <a:effectLst/>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B83BA26C-1ACA-4FED-BF84-34F0A2155924}"/>
              </a:ext>
            </a:extLst>
          </p:cNvPr>
          <p:cNvSpPr>
            <a:spLocks noGrp="1"/>
          </p:cNvSpPr>
          <p:nvPr>
            <p:ph type="sldNum" sz="quarter" idx="4"/>
          </p:nvPr>
        </p:nvSpPr>
        <p:spPr/>
        <p:txBody>
          <a:bodyPr/>
          <a:lstStyle/>
          <a:p>
            <a:fld id="{75A4F164-3A46-4CEE-A25C-CA523D5E42F3}" type="slidenum">
              <a:rPr lang="en-US" smtClean="0"/>
              <a:pPr/>
              <a:t>3</a:t>
            </a:fld>
            <a:endParaRPr lang="en-US" dirty="0"/>
          </a:p>
        </p:txBody>
      </p:sp>
    </p:spTree>
    <p:extLst>
      <p:ext uri="{BB962C8B-B14F-4D97-AF65-F5344CB8AC3E}">
        <p14:creationId xmlns:p14="http://schemas.microsoft.com/office/powerpoint/2010/main" val="23361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AAA0FAA-B328-4D98-86F1-309E37DA0B20}"/>
              </a:ext>
            </a:extLst>
          </p:cNvPr>
          <p:cNvSpPr>
            <a:spLocks noGrp="1"/>
          </p:cNvSpPr>
          <p:nvPr>
            <p:ph type="sldNum" sz="quarter" idx="12"/>
          </p:nvPr>
        </p:nvSpPr>
        <p:spPr>
          <a:xfrm>
            <a:off x="1420813" y="6312305"/>
            <a:ext cx="914307" cy="360000"/>
          </a:xfrm>
          <a:prstGeom prst="rect">
            <a:avLst/>
          </a:prstGeom>
        </p:spPr>
        <p:txBody>
          <a:bodyPr/>
          <a:lstStyle/>
          <a:p>
            <a:fld id="{75A4F164-3A46-4CEE-A25C-CA523D5E42F3}" type="slidenum">
              <a:rPr lang="en-US" smtClean="0"/>
              <a:pPr/>
              <a:t>30</a:t>
            </a:fld>
            <a:endParaRPr lang="en-US" dirty="0"/>
          </a:p>
        </p:txBody>
      </p:sp>
      <p:sp>
        <p:nvSpPr>
          <p:cNvPr id="3" name="Content Placeholder 2"/>
          <p:cNvSpPr>
            <a:spLocks noGrp="1"/>
          </p:cNvSpPr>
          <p:nvPr>
            <p:ph sz="half" idx="2"/>
          </p:nvPr>
        </p:nvSpPr>
        <p:spPr>
          <a:xfrm>
            <a:off x="1410332" y="1408923"/>
            <a:ext cx="6667919" cy="3854463"/>
          </a:xfrm>
          <a:prstGeom prst="rect">
            <a:avLst/>
          </a:prstGeom>
        </p:spPr>
        <p:txBody>
          <a:bodyPr/>
          <a:lstStyle/>
          <a:p>
            <a:r>
              <a:rPr lang="en-US" dirty="0"/>
              <a:t>Renovations, remodels, and replacements</a:t>
            </a:r>
          </a:p>
          <a:p>
            <a:r>
              <a:rPr lang="en-US" dirty="0"/>
              <a:t>Abandoned in place</a:t>
            </a:r>
          </a:p>
          <a:p>
            <a:r>
              <a:rPr lang="en-US" dirty="0"/>
              <a:t>Common items – roofs, HVAC, electrical</a:t>
            </a:r>
          </a:p>
          <a:p>
            <a:r>
              <a:rPr lang="en-US" dirty="0"/>
              <a:t>Retirement of a structural component of or improvement to a building</a:t>
            </a:r>
          </a:p>
          <a:p>
            <a:r>
              <a:rPr lang="en-US" dirty="0"/>
              <a:t>LED Retrofit Projects</a:t>
            </a:r>
          </a:p>
          <a:p>
            <a:pPr lvl="1"/>
            <a:r>
              <a:rPr lang="en-US" sz="2200" dirty="0"/>
              <a:t>Partial Asset Dispositions must be taken in the same year as the renovation</a:t>
            </a:r>
          </a:p>
          <a:p>
            <a:pPr lvl="1"/>
            <a:r>
              <a:rPr lang="en-US" sz="2200" dirty="0"/>
              <a:t>Tax savings at sale of property = decreases taxable personal property</a:t>
            </a:r>
          </a:p>
          <a:p>
            <a:r>
              <a:rPr lang="en-US" dirty="0"/>
              <a:t>Action: Did you renovate this tax year?</a:t>
            </a:r>
          </a:p>
        </p:txBody>
      </p:sp>
      <p:sp>
        <p:nvSpPr>
          <p:cNvPr id="2" name="Title 1"/>
          <p:cNvSpPr>
            <a:spLocks noGrp="1"/>
          </p:cNvSpPr>
          <p:nvPr>
            <p:ph type="title"/>
          </p:nvPr>
        </p:nvSpPr>
        <p:spPr>
          <a:prstGeom prst="rect">
            <a:avLst/>
          </a:prstGeom>
        </p:spPr>
        <p:txBody>
          <a:bodyPr>
            <a:noAutofit/>
          </a:bodyPr>
          <a:lstStyle/>
          <a:p>
            <a:r>
              <a:rPr lang="en-US" dirty="0"/>
              <a:t>Partial Asset Disposition Election</a:t>
            </a:r>
          </a:p>
        </p:txBody>
      </p:sp>
      <p:sp>
        <p:nvSpPr>
          <p:cNvPr id="4" name="Text Placeholder 3"/>
          <p:cNvSpPr>
            <a:spLocks noGrp="1"/>
          </p:cNvSpPr>
          <p:nvPr>
            <p:ph type="body" sz="quarter" idx="10"/>
          </p:nvPr>
        </p:nvSpPr>
        <p:spPr>
          <a:prstGeom prst="rect">
            <a:avLst/>
          </a:prstGeom>
        </p:spPr>
        <p:txBody>
          <a:bodyPr/>
          <a:lstStyle/>
          <a:p>
            <a:r>
              <a:rPr lang="en-US" dirty="0">
                <a:solidFill>
                  <a:schemeClr val="bg1">
                    <a:lumMod val="50000"/>
                  </a:schemeClr>
                </a:solidFill>
              </a:rPr>
              <a:t>Ability to write off assets that are no longer in use</a:t>
            </a:r>
          </a:p>
        </p:txBody>
      </p:sp>
      <p:pic>
        <p:nvPicPr>
          <p:cNvPr id="7" name="Picture 6">
            <a:extLst>
              <a:ext uri="{FF2B5EF4-FFF2-40B4-BE49-F238E27FC236}">
                <a16:creationId xmlns:a16="http://schemas.microsoft.com/office/drawing/2014/main" id="{D5C8C255-5DD5-4D26-9963-A65422278672}"/>
              </a:ext>
            </a:extLst>
          </p:cNvPr>
          <p:cNvPicPr>
            <a:picLocks noChangeAspect="1"/>
          </p:cNvPicPr>
          <p:nvPr/>
        </p:nvPicPr>
        <p:blipFill rotWithShape="1">
          <a:blip r:embed="rId3">
            <a:extLst>
              <a:ext uri="{28A0092B-C50C-407E-A947-70E740481C1C}">
                <a14:useLocalDpi xmlns:a14="http://schemas.microsoft.com/office/drawing/2010/main" val="0"/>
              </a:ext>
            </a:extLst>
          </a:blip>
          <a:srcRect l="13733" r="5444"/>
          <a:stretch/>
        </p:blipFill>
        <p:spPr>
          <a:xfrm>
            <a:off x="8011085" y="1304925"/>
            <a:ext cx="3860579" cy="2985357"/>
          </a:xfrm>
          <a:prstGeom prst="rect">
            <a:avLst/>
          </a:prstGeom>
        </p:spPr>
      </p:pic>
    </p:spTree>
    <p:extLst>
      <p:ext uri="{BB962C8B-B14F-4D97-AF65-F5344CB8AC3E}">
        <p14:creationId xmlns:p14="http://schemas.microsoft.com/office/powerpoint/2010/main" val="64013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18"/>
          <p:cNvSpPr txBox="1">
            <a:spLocks noChangeArrowheads="1"/>
          </p:cNvSpPr>
          <p:nvPr/>
        </p:nvSpPr>
        <p:spPr bwMode="auto">
          <a:xfrm>
            <a:off x="2193131" y="12557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0"/>
              </a:spcBef>
              <a:buClrTx/>
              <a:buSzTx/>
              <a:buFontTx/>
              <a:buNone/>
            </a:pPr>
            <a:endParaRPr lang="en-US" altLang="en-US" sz="1800" dirty="0"/>
          </a:p>
        </p:txBody>
      </p:sp>
      <p:sp>
        <p:nvSpPr>
          <p:cNvPr id="8" name="Title 7"/>
          <p:cNvSpPr>
            <a:spLocks noGrp="1"/>
          </p:cNvSpPr>
          <p:nvPr>
            <p:ph type="title"/>
          </p:nvPr>
        </p:nvSpPr>
        <p:spPr>
          <a:prstGeom prst="rect">
            <a:avLst/>
          </a:prstGeom>
        </p:spPr>
        <p:txBody>
          <a:bodyPr>
            <a:noAutofit/>
          </a:bodyPr>
          <a:lstStyle/>
          <a:p>
            <a:r>
              <a:rPr lang="en-US" dirty="0"/>
              <a:t>2014 Repair Regulations – Owned at Least a Year</a:t>
            </a:r>
          </a:p>
        </p:txBody>
      </p:sp>
      <p:sp>
        <p:nvSpPr>
          <p:cNvPr id="6" name="Text Placeholder 5">
            <a:extLst>
              <a:ext uri="{FF2B5EF4-FFF2-40B4-BE49-F238E27FC236}">
                <a16:creationId xmlns:a16="http://schemas.microsoft.com/office/drawing/2014/main" id="{9D1272DE-7575-44B6-9F0B-E8C2FCE98626}"/>
              </a:ext>
            </a:extLst>
          </p:cNvPr>
          <p:cNvSpPr>
            <a:spLocks noGrp="1"/>
          </p:cNvSpPr>
          <p:nvPr>
            <p:ph type="body" sz="quarter" idx="10"/>
          </p:nvPr>
        </p:nvSpPr>
        <p:spPr/>
        <p:txBody>
          <a:bodyPr/>
          <a:lstStyle/>
          <a:p>
            <a:r>
              <a:rPr lang="en-US" dirty="0"/>
              <a:t>Partial Asset Disposition Case Study with Cost Segregation</a:t>
            </a:r>
          </a:p>
        </p:txBody>
      </p:sp>
      <p:graphicFrame>
        <p:nvGraphicFramePr>
          <p:cNvPr id="5" name="Table 4">
            <a:extLst>
              <a:ext uri="{FF2B5EF4-FFF2-40B4-BE49-F238E27FC236}">
                <a16:creationId xmlns:a16="http://schemas.microsoft.com/office/drawing/2014/main" id="{7CA0D168-65A8-4255-ABE2-906BABA76946}"/>
              </a:ext>
            </a:extLst>
          </p:cNvPr>
          <p:cNvGraphicFramePr>
            <a:graphicFrameLocks noGrp="1"/>
          </p:cNvGraphicFramePr>
          <p:nvPr>
            <p:extLst>
              <p:ext uri="{D42A27DB-BD31-4B8C-83A1-F6EECF244321}">
                <p14:modId xmlns:p14="http://schemas.microsoft.com/office/powerpoint/2010/main" val="284005635"/>
              </p:ext>
            </p:extLst>
          </p:nvPr>
        </p:nvGraphicFramePr>
        <p:xfrm>
          <a:off x="2971253" y="4435051"/>
          <a:ext cx="6932246" cy="1683984"/>
        </p:xfrm>
        <a:graphic>
          <a:graphicData uri="http://schemas.openxmlformats.org/drawingml/2006/table">
            <a:tbl>
              <a:tblPr firstRow="1" bandRow="1">
                <a:tableStyleId>{5C22544A-7EE6-4342-B048-85BDC9FD1C3A}</a:tableStyleId>
              </a:tblPr>
              <a:tblGrid>
                <a:gridCol w="1205318">
                  <a:extLst>
                    <a:ext uri="{9D8B030D-6E8A-4147-A177-3AD203B41FA5}">
                      <a16:colId xmlns:a16="http://schemas.microsoft.com/office/drawing/2014/main" val="2520495700"/>
                    </a:ext>
                  </a:extLst>
                </a:gridCol>
                <a:gridCol w="2017742">
                  <a:extLst>
                    <a:ext uri="{9D8B030D-6E8A-4147-A177-3AD203B41FA5}">
                      <a16:colId xmlns:a16="http://schemas.microsoft.com/office/drawing/2014/main" val="1665434061"/>
                    </a:ext>
                  </a:extLst>
                </a:gridCol>
                <a:gridCol w="1746458">
                  <a:extLst>
                    <a:ext uri="{9D8B030D-6E8A-4147-A177-3AD203B41FA5}">
                      <a16:colId xmlns:a16="http://schemas.microsoft.com/office/drawing/2014/main" val="4205354400"/>
                    </a:ext>
                  </a:extLst>
                </a:gridCol>
                <a:gridCol w="1962728">
                  <a:extLst>
                    <a:ext uri="{9D8B030D-6E8A-4147-A177-3AD203B41FA5}">
                      <a16:colId xmlns:a16="http://schemas.microsoft.com/office/drawing/2014/main" val="1676344104"/>
                    </a:ext>
                  </a:extLst>
                </a:gridCol>
              </a:tblGrid>
              <a:tr h="440596">
                <a:tc gridSpan="4">
                  <a:txBody>
                    <a:bodyPr/>
                    <a:lstStyle/>
                    <a:p>
                      <a:pPr algn="ctr"/>
                      <a:r>
                        <a:rPr lang="en-US" sz="2400" dirty="0"/>
                        <a:t>Auto Dealership Renovation Tax Savings</a:t>
                      </a:r>
                    </a:p>
                  </a:txBody>
                  <a:tcPr>
                    <a:solidFill>
                      <a:srgbClr val="151246"/>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1020077"/>
                  </a:ext>
                </a:extLst>
              </a:tr>
              <a:tr h="345865">
                <a:tc>
                  <a:txBody>
                    <a:bodyPr/>
                    <a:lstStyle/>
                    <a:p>
                      <a:endParaRPr lang="en-US" dirty="0">
                        <a:solidFill>
                          <a:schemeClr val="tx1">
                            <a:lumMod val="85000"/>
                            <a:lumOff val="15000"/>
                          </a:schemeClr>
                        </a:solidFill>
                      </a:endParaRPr>
                    </a:p>
                  </a:txBody>
                  <a:tcPr>
                    <a:solidFill>
                      <a:srgbClr val="9BB2C8"/>
                    </a:solidFill>
                  </a:tcPr>
                </a:tc>
                <a:tc>
                  <a:txBody>
                    <a:bodyPr/>
                    <a:lstStyle/>
                    <a:p>
                      <a:pPr algn="ctr"/>
                      <a:r>
                        <a:rPr lang="en-US" b="1" dirty="0">
                          <a:solidFill>
                            <a:schemeClr val="tx1">
                              <a:lumMod val="85000"/>
                              <a:lumOff val="15000"/>
                            </a:schemeClr>
                          </a:solidFill>
                        </a:rPr>
                        <a:t>Original Building</a:t>
                      </a:r>
                    </a:p>
                  </a:txBody>
                  <a:tcPr>
                    <a:solidFill>
                      <a:srgbClr val="9BB2C8"/>
                    </a:solidFill>
                  </a:tcPr>
                </a:tc>
                <a:tc>
                  <a:txBody>
                    <a:bodyPr/>
                    <a:lstStyle/>
                    <a:p>
                      <a:pPr algn="ctr"/>
                      <a:r>
                        <a:rPr lang="en-US" b="1" dirty="0">
                          <a:solidFill>
                            <a:schemeClr val="tx1">
                              <a:lumMod val="85000"/>
                              <a:lumOff val="15000"/>
                            </a:schemeClr>
                          </a:solidFill>
                        </a:rPr>
                        <a:t>Demolition</a:t>
                      </a:r>
                    </a:p>
                  </a:txBody>
                  <a:tcPr>
                    <a:solidFill>
                      <a:srgbClr val="9BB2C8"/>
                    </a:solidFill>
                  </a:tcPr>
                </a:tc>
                <a:tc>
                  <a:txBody>
                    <a:bodyPr/>
                    <a:lstStyle/>
                    <a:p>
                      <a:pPr algn="ctr"/>
                      <a:r>
                        <a:rPr lang="en-US" b="1" dirty="0">
                          <a:solidFill>
                            <a:schemeClr val="tx1">
                              <a:lumMod val="85000"/>
                              <a:lumOff val="15000"/>
                            </a:schemeClr>
                          </a:solidFill>
                        </a:rPr>
                        <a:t>Renovation</a:t>
                      </a:r>
                    </a:p>
                  </a:txBody>
                  <a:tcPr>
                    <a:solidFill>
                      <a:srgbClr val="9BB2C8"/>
                    </a:solidFill>
                  </a:tcPr>
                </a:tc>
                <a:extLst>
                  <a:ext uri="{0D108BD9-81ED-4DB2-BD59-A6C34878D82A}">
                    <a16:rowId xmlns:a16="http://schemas.microsoft.com/office/drawing/2014/main" val="4079240638"/>
                  </a:ext>
                </a:extLst>
              </a:tr>
              <a:tr h="430512">
                <a:tc>
                  <a:txBody>
                    <a:bodyPr/>
                    <a:lstStyle/>
                    <a:p>
                      <a:pPr algn="r"/>
                      <a:r>
                        <a:rPr lang="en-US" b="1" dirty="0">
                          <a:solidFill>
                            <a:schemeClr val="tx1">
                              <a:lumMod val="85000"/>
                              <a:lumOff val="15000"/>
                            </a:schemeClr>
                          </a:solidFill>
                        </a:rPr>
                        <a:t>Cash Flow</a:t>
                      </a:r>
                    </a:p>
                  </a:txBody>
                  <a:tcPr>
                    <a:solidFill>
                      <a:schemeClr val="accent1">
                        <a:lumMod val="20000"/>
                        <a:lumOff val="80000"/>
                      </a:schemeClr>
                    </a:solidFill>
                  </a:tcPr>
                </a:tc>
                <a:tc>
                  <a:txBody>
                    <a:bodyPr/>
                    <a:lstStyle/>
                    <a:p>
                      <a:pPr algn="ctr"/>
                      <a:r>
                        <a:rPr lang="en-US" dirty="0">
                          <a:solidFill>
                            <a:schemeClr val="tx1">
                              <a:lumMod val="85000"/>
                              <a:lumOff val="15000"/>
                            </a:schemeClr>
                          </a:solidFill>
                        </a:rPr>
                        <a:t>$134,718</a:t>
                      </a:r>
                    </a:p>
                  </a:txBody>
                  <a:tcPr>
                    <a:solidFill>
                      <a:schemeClr val="accent1">
                        <a:lumMod val="20000"/>
                        <a:lumOff val="80000"/>
                      </a:schemeClr>
                    </a:solidFill>
                  </a:tcPr>
                </a:tc>
                <a:tc>
                  <a:txBody>
                    <a:bodyPr/>
                    <a:lstStyle/>
                    <a:p>
                      <a:pPr algn="ctr"/>
                      <a:r>
                        <a:rPr lang="en-US" dirty="0">
                          <a:solidFill>
                            <a:schemeClr val="tx1">
                              <a:lumMod val="85000"/>
                              <a:lumOff val="15000"/>
                            </a:schemeClr>
                          </a:solidFill>
                        </a:rPr>
                        <a:t>$53,297</a:t>
                      </a:r>
                    </a:p>
                  </a:txBody>
                  <a:tcPr>
                    <a:solidFill>
                      <a:schemeClr val="accent1">
                        <a:lumMod val="20000"/>
                        <a:lumOff val="80000"/>
                      </a:schemeClr>
                    </a:solidFill>
                  </a:tcPr>
                </a:tc>
                <a:tc>
                  <a:txBody>
                    <a:bodyPr/>
                    <a:lstStyle/>
                    <a:p>
                      <a:pPr algn="ctr"/>
                      <a:r>
                        <a:rPr lang="en-US" dirty="0">
                          <a:solidFill>
                            <a:schemeClr val="tx1">
                              <a:lumMod val="85000"/>
                              <a:lumOff val="15000"/>
                            </a:schemeClr>
                          </a:solidFill>
                        </a:rPr>
                        <a:t>$126,243</a:t>
                      </a:r>
                    </a:p>
                  </a:txBody>
                  <a:tcPr>
                    <a:solidFill>
                      <a:schemeClr val="accent1">
                        <a:lumMod val="20000"/>
                        <a:lumOff val="80000"/>
                      </a:schemeClr>
                    </a:solidFill>
                  </a:tcPr>
                </a:tc>
                <a:extLst>
                  <a:ext uri="{0D108BD9-81ED-4DB2-BD59-A6C34878D82A}">
                    <a16:rowId xmlns:a16="http://schemas.microsoft.com/office/drawing/2014/main" val="311317783"/>
                  </a:ext>
                </a:extLst>
              </a:tr>
              <a:tr h="430512">
                <a:tc gridSpan="2">
                  <a:txBody>
                    <a:bodyPr/>
                    <a:lstStyle/>
                    <a:p>
                      <a:pPr algn="ctr"/>
                      <a:r>
                        <a:rPr lang="en-US" sz="2000" b="1" dirty="0">
                          <a:solidFill>
                            <a:schemeClr val="tx1">
                              <a:lumMod val="85000"/>
                              <a:lumOff val="15000"/>
                            </a:schemeClr>
                          </a:solidFill>
                        </a:rPr>
                        <a:t>Total</a:t>
                      </a:r>
                      <a:r>
                        <a:rPr lang="en-US" sz="2000" b="1" baseline="0" dirty="0">
                          <a:solidFill>
                            <a:schemeClr val="tx1">
                              <a:lumMod val="85000"/>
                              <a:lumOff val="15000"/>
                            </a:schemeClr>
                          </a:solidFill>
                        </a:rPr>
                        <a:t> Tax Savings</a:t>
                      </a:r>
                      <a:endParaRPr lang="en-US" sz="2000" b="1" dirty="0">
                        <a:solidFill>
                          <a:schemeClr val="tx1">
                            <a:lumMod val="85000"/>
                            <a:lumOff val="15000"/>
                          </a:schemeClr>
                        </a:solidFill>
                      </a:endParaRPr>
                    </a:p>
                  </a:txBody>
                  <a:tcPr>
                    <a:solidFill>
                      <a:srgbClr val="9BB2C8"/>
                    </a:solidFill>
                  </a:tcPr>
                </a:tc>
                <a:tc hMerge="1">
                  <a:txBody>
                    <a:bodyPr/>
                    <a:lstStyle/>
                    <a:p>
                      <a:pPr algn="ctr"/>
                      <a:endParaRPr lang="en-US" dirty="0">
                        <a:solidFill>
                          <a:schemeClr val="tx1">
                            <a:lumMod val="85000"/>
                            <a:lumOff val="15000"/>
                          </a:schemeClr>
                        </a:solidFill>
                      </a:endParaRPr>
                    </a:p>
                  </a:txBody>
                  <a:tcPr/>
                </a:tc>
                <a:tc gridSpan="2">
                  <a:txBody>
                    <a:bodyPr/>
                    <a:lstStyle/>
                    <a:p>
                      <a:pPr algn="ctr"/>
                      <a:r>
                        <a:rPr lang="en-US" sz="2000" b="1" dirty="0">
                          <a:solidFill>
                            <a:schemeClr val="tx1">
                              <a:lumMod val="85000"/>
                              <a:lumOff val="15000"/>
                            </a:schemeClr>
                          </a:solidFill>
                        </a:rPr>
                        <a:t>$314,240</a:t>
                      </a:r>
                    </a:p>
                  </a:txBody>
                  <a:tcPr>
                    <a:solidFill>
                      <a:srgbClr val="9BB2C8"/>
                    </a:solidFill>
                  </a:tcPr>
                </a:tc>
                <a:tc hMerge="1">
                  <a:txBody>
                    <a:bodyPr/>
                    <a:lstStyle/>
                    <a:p>
                      <a:pPr algn="ctr"/>
                      <a:endParaRPr lang="en-US" dirty="0">
                        <a:solidFill>
                          <a:schemeClr val="tx1">
                            <a:lumMod val="85000"/>
                            <a:lumOff val="15000"/>
                          </a:schemeClr>
                        </a:solidFill>
                      </a:endParaRPr>
                    </a:p>
                  </a:txBody>
                  <a:tcPr/>
                </a:tc>
                <a:extLst>
                  <a:ext uri="{0D108BD9-81ED-4DB2-BD59-A6C34878D82A}">
                    <a16:rowId xmlns:a16="http://schemas.microsoft.com/office/drawing/2014/main" val="10003"/>
                  </a:ext>
                </a:extLst>
              </a:tr>
            </a:tbl>
          </a:graphicData>
        </a:graphic>
      </p:graphicFrame>
      <p:sp>
        <p:nvSpPr>
          <p:cNvPr id="10" name="Slide Number Placeholder 1">
            <a:extLst>
              <a:ext uri="{FF2B5EF4-FFF2-40B4-BE49-F238E27FC236}">
                <a16:creationId xmlns:a16="http://schemas.microsoft.com/office/drawing/2014/main" id="{64A37BE7-9718-41DB-ACED-22F453821701}"/>
              </a:ext>
            </a:extLst>
          </p:cNvPr>
          <p:cNvSpPr>
            <a:spLocks noGrp="1"/>
          </p:cNvSpPr>
          <p:nvPr>
            <p:ph type="sldNum" sz="quarter" idx="12"/>
          </p:nvPr>
        </p:nvSpPr>
        <p:spPr>
          <a:xfrm>
            <a:off x="1420813" y="6312305"/>
            <a:ext cx="914307" cy="360000"/>
          </a:xfrm>
          <a:prstGeom prst="rect">
            <a:avLst/>
          </a:prstGeom>
        </p:spPr>
        <p:txBody>
          <a:bodyPr/>
          <a:lstStyle/>
          <a:p>
            <a:fld id="{75A4F164-3A46-4CEE-A25C-CA523D5E42F3}" type="slidenum">
              <a:rPr lang="en-US" smtClean="0"/>
              <a:pPr/>
              <a:t>31</a:t>
            </a:fld>
            <a:endParaRPr lang="en-US" dirty="0"/>
          </a:p>
        </p:txBody>
      </p:sp>
      <p:pic>
        <p:nvPicPr>
          <p:cNvPr id="9" name="Picture 8">
            <a:extLst>
              <a:ext uri="{FF2B5EF4-FFF2-40B4-BE49-F238E27FC236}">
                <a16:creationId xmlns:a16="http://schemas.microsoft.com/office/drawing/2014/main" id="{A43E4D9F-561A-41AA-8F63-809E8A26D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131" y="1440657"/>
            <a:ext cx="4302782" cy="2868521"/>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EB96BC0D-86D9-4A7C-9DA7-253E1A1B0385}"/>
              </a:ext>
            </a:extLst>
          </p:cNvPr>
          <p:cNvPicPr>
            <a:picLocks noChangeAspect="1"/>
          </p:cNvPicPr>
          <p:nvPr/>
        </p:nvPicPr>
        <p:blipFill rotWithShape="1">
          <a:blip r:embed="rId4">
            <a:extLst>
              <a:ext uri="{28A0092B-C50C-407E-A947-70E740481C1C}">
                <a14:useLocalDpi xmlns:a14="http://schemas.microsoft.com/office/drawing/2010/main" val="0"/>
              </a:ext>
            </a:extLst>
          </a:blip>
          <a:srcRect l="19281"/>
          <a:stretch/>
        </p:blipFill>
        <p:spPr>
          <a:xfrm>
            <a:off x="6917450" y="1447243"/>
            <a:ext cx="4100831" cy="2861935"/>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567120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F5516E-0750-48EA-A691-E5D3643C293F}"/>
              </a:ext>
            </a:extLst>
          </p:cNvPr>
          <p:cNvSpPr>
            <a:spLocks noGrp="1"/>
          </p:cNvSpPr>
          <p:nvPr>
            <p:ph sz="half" idx="2"/>
          </p:nvPr>
        </p:nvSpPr>
        <p:spPr>
          <a:xfrm>
            <a:off x="1410332" y="1408923"/>
            <a:ext cx="8919235" cy="5238443"/>
          </a:xfrm>
        </p:spPr>
        <p:txBody>
          <a:bodyPr/>
          <a:lstStyle/>
          <a:p>
            <a:r>
              <a:rPr lang="en-US" dirty="0"/>
              <a:t>100% Bonus Depreciation for properties purchased or built after September 27, 2017</a:t>
            </a:r>
          </a:p>
          <a:p>
            <a:r>
              <a:rPr lang="en-US" dirty="0">
                <a:cs typeface="Calibri Light" panose="020F0302020204030204" pitchFamily="34" charset="0"/>
              </a:rPr>
              <a:t>CARES Act change: Any Qualified Improvement Property (now defined as 15-year) placed in-service after 9/27/2017 is eligible for 100% Bonus Depreciation.</a:t>
            </a:r>
          </a:p>
          <a:p>
            <a:r>
              <a:rPr lang="en-US" u="sng" dirty="0"/>
              <a:t>New purchase</a:t>
            </a:r>
            <a:r>
              <a:rPr lang="en-US" dirty="0"/>
              <a:t>, new construction, addition, or renovation</a:t>
            </a:r>
          </a:p>
          <a:p>
            <a:r>
              <a:rPr lang="en-US" dirty="0"/>
              <a:t>The assets must have a </a:t>
            </a:r>
            <a:r>
              <a:rPr lang="en-US" b="1" dirty="0"/>
              <a:t>depreciable life of less than 20 years</a:t>
            </a:r>
          </a:p>
          <a:p>
            <a:r>
              <a:rPr lang="en-US" dirty="0"/>
              <a:t>Cost Segregation Studies identify 5-, 7-, &amp; 15-year assets within buildings</a:t>
            </a:r>
          </a:p>
          <a:p>
            <a:r>
              <a:rPr lang="en-US" b="1" u="sng" dirty="0">
                <a:cs typeface="Calibri Light" panose="020F0302020204030204" pitchFamily="34" charset="0"/>
              </a:rPr>
              <a:t>Benchmark: $30K-$80k per $1Million in cost in first year</a:t>
            </a:r>
          </a:p>
          <a:p>
            <a:endParaRPr lang="en-US" sz="1800" b="1" u="sng" dirty="0">
              <a:cs typeface="Calibri Light" panose="020F0302020204030204" pitchFamily="34" charset="0"/>
            </a:endParaRPr>
          </a:p>
          <a:p>
            <a:r>
              <a:rPr lang="en-US" b="1" dirty="0">
                <a:latin typeface="+mn-lt"/>
              </a:rPr>
              <a:t>Pennsylvania does not allow Bonus on the state level but does allow clients to capture Bonus on a  federal level</a:t>
            </a:r>
          </a:p>
          <a:p>
            <a:endParaRPr lang="en-US" b="1" u="sng" dirty="0">
              <a:cs typeface="Calibri Light" panose="020F0302020204030204" pitchFamily="34" charset="0"/>
            </a:endParaRPr>
          </a:p>
          <a:p>
            <a:pPr marL="534988" lvl="1" indent="0">
              <a:buNone/>
            </a:pPr>
            <a:endParaRPr lang="en-US" dirty="0"/>
          </a:p>
          <a:p>
            <a:endParaRPr lang="en-US" dirty="0"/>
          </a:p>
        </p:txBody>
      </p:sp>
      <p:sp>
        <p:nvSpPr>
          <p:cNvPr id="3" name="Title 2">
            <a:extLst>
              <a:ext uri="{FF2B5EF4-FFF2-40B4-BE49-F238E27FC236}">
                <a16:creationId xmlns:a16="http://schemas.microsoft.com/office/drawing/2014/main" id="{6C863DD5-E9CA-482B-B721-7E2A2A331C85}"/>
              </a:ext>
            </a:extLst>
          </p:cNvPr>
          <p:cNvSpPr>
            <a:spLocks noGrp="1"/>
          </p:cNvSpPr>
          <p:nvPr>
            <p:ph type="title"/>
          </p:nvPr>
        </p:nvSpPr>
        <p:spPr>
          <a:xfrm>
            <a:off x="1408176" y="192303"/>
            <a:ext cx="10058400" cy="597210"/>
          </a:xfrm>
        </p:spPr>
        <p:txBody>
          <a:bodyPr/>
          <a:lstStyle/>
          <a:p>
            <a:r>
              <a:rPr lang="en-US" dirty="0"/>
              <a:t>2017 Tax Cuts and Jobs Act</a:t>
            </a:r>
          </a:p>
        </p:txBody>
      </p:sp>
      <p:sp>
        <p:nvSpPr>
          <p:cNvPr id="4" name="Text Placeholder 3">
            <a:extLst>
              <a:ext uri="{FF2B5EF4-FFF2-40B4-BE49-F238E27FC236}">
                <a16:creationId xmlns:a16="http://schemas.microsoft.com/office/drawing/2014/main" id="{06FA2ABA-F95D-4A56-A864-680D24CBED25}"/>
              </a:ext>
            </a:extLst>
          </p:cNvPr>
          <p:cNvSpPr>
            <a:spLocks noGrp="1"/>
          </p:cNvSpPr>
          <p:nvPr>
            <p:ph type="body" sz="quarter" idx="10"/>
          </p:nvPr>
        </p:nvSpPr>
        <p:spPr>
          <a:xfrm>
            <a:off x="1420813" y="762848"/>
            <a:ext cx="10045763" cy="377825"/>
          </a:xfrm>
        </p:spPr>
        <p:txBody>
          <a:bodyPr/>
          <a:lstStyle/>
          <a:p>
            <a:r>
              <a:rPr lang="en-US" dirty="0"/>
              <a:t>More Deductions for Your Clients</a:t>
            </a:r>
          </a:p>
        </p:txBody>
      </p:sp>
      <p:sp>
        <p:nvSpPr>
          <p:cNvPr id="5" name="Slide Number Placeholder 4">
            <a:extLst>
              <a:ext uri="{FF2B5EF4-FFF2-40B4-BE49-F238E27FC236}">
                <a16:creationId xmlns:a16="http://schemas.microsoft.com/office/drawing/2014/main" id="{ABBFF9AC-510F-455D-9315-35E616903A82}"/>
              </a:ext>
            </a:extLst>
          </p:cNvPr>
          <p:cNvSpPr>
            <a:spLocks noGrp="1"/>
          </p:cNvSpPr>
          <p:nvPr>
            <p:ph type="sldNum" sz="quarter" idx="12"/>
          </p:nvPr>
        </p:nvSpPr>
        <p:spPr>
          <a:prstGeom prst="rect">
            <a:avLst/>
          </a:prstGeom>
        </p:spPr>
        <p:txBody>
          <a:bodyPr/>
          <a:lstStyle/>
          <a:p>
            <a:fld id="{75A4F164-3A46-4CEE-A25C-CA523D5E42F3}" type="slidenum">
              <a:rPr lang="en-US" smtClean="0"/>
              <a:pPr/>
              <a:t>32</a:t>
            </a:fld>
            <a:endParaRPr lang="en-US" dirty="0"/>
          </a:p>
        </p:txBody>
      </p:sp>
    </p:spTree>
    <p:extLst>
      <p:ext uri="{BB962C8B-B14F-4D97-AF65-F5344CB8AC3E}">
        <p14:creationId xmlns:p14="http://schemas.microsoft.com/office/powerpoint/2010/main" val="109128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4AC613-81EE-4828-BD7E-7828B75906AC}"/>
              </a:ext>
            </a:extLst>
          </p:cNvPr>
          <p:cNvSpPr>
            <a:spLocks noGrp="1"/>
          </p:cNvSpPr>
          <p:nvPr>
            <p:ph type="sldNum" sz="quarter" idx="12"/>
          </p:nvPr>
        </p:nvSpPr>
        <p:spPr>
          <a:xfrm>
            <a:off x="1420813" y="6312305"/>
            <a:ext cx="914307" cy="360000"/>
          </a:xfrm>
          <a:prstGeom prst="rect">
            <a:avLst/>
          </a:prstGeom>
        </p:spPr>
        <p:txBody>
          <a:bodyPr/>
          <a:lstStyle/>
          <a:p>
            <a:fld id="{75A4F164-3A46-4CEE-A25C-CA523D5E42F3}" type="slidenum">
              <a:rPr lang="en-US" smtClean="0"/>
              <a:pPr/>
              <a:t>33</a:t>
            </a:fld>
            <a:endParaRPr lang="en-US" dirty="0"/>
          </a:p>
        </p:txBody>
      </p:sp>
      <p:pic>
        <p:nvPicPr>
          <p:cNvPr id="6" name="Content Placeholder 5">
            <a:extLst>
              <a:ext uri="{FF2B5EF4-FFF2-40B4-BE49-F238E27FC236}">
                <a16:creationId xmlns:a16="http://schemas.microsoft.com/office/drawing/2014/main" id="{DD9A39FE-8595-443B-BCC1-87113B0EDDC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04062" y="1786948"/>
            <a:ext cx="6261970" cy="4143952"/>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p:spPr>
      </p:pic>
      <p:sp>
        <p:nvSpPr>
          <p:cNvPr id="4" name="Title 3">
            <a:extLst>
              <a:ext uri="{FF2B5EF4-FFF2-40B4-BE49-F238E27FC236}">
                <a16:creationId xmlns:a16="http://schemas.microsoft.com/office/drawing/2014/main" id="{82ADCAC1-7110-4C0B-AE80-CF93657CB61E}"/>
              </a:ext>
            </a:extLst>
          </p:cNvPr>
          <p:cNvSpPr>
            <a:spLocks noGrp="1"/>
          </p:cNvSpPr>
          <p:nvPr>
            <p:ph type="title"/>
          </p:nvPr>
        </p:nvSpPr>
        <p:spPr/>
        <p:txBody>
          <a:bodyPr/>
          <a:lstStyle/>
          <a:p>
            <a:r>
              <a:rPr lang="en-US" dirty="0"/>
              <a:t>Cost Segregation: Continues to Provide Catch Up </a:t>
            </a:r>
          </a:p>
        </p:txBody>
      </p:sp>
      <p:sp>
        <p:nvSpPr>
          <p:cNvPr id="5" name="Text Placeholder 4">
            <a:extLst>
              <a:ext uri="{FF2B5EF4-FFF2-40B4-BE49-F238E27FC236}">
                <a16:creationId xmlns:a16="http://schemas.microsoft.com/office/drawing/2014/main" id="{0C44228C-ED06-478F-91A0-B056230B4EF0}"/>
              </a:ext>
            </a:extLst>
          </p:cNvPr>
          <p:cNvSpPr>
            <a:spLocks noGrp="1"/>
          </p:cNvSpPr>
          <p:nvPr>
            <p:ph type="body" sz="quarter" idx="10"/>
          </p:nvPr>
        </p:nvSpPr>
        <p:spPr/>
        <p:txBody>
          <a:bodyPr/>
          <a:lstStyle/>
          <a:p>
            <a:r>
              <a:rPr lang="en-US" dirty="0"/>
              <a:t>Benefit Before and After 2017 Tax Reform (TCJA)</a:t>
            </a:r>
          </a:p>
          <a:p>
            <a:endParaRPr lang="en-US" dirty="0"/>
          </a:p>
        </p:txBody>
      </p:sp>
    </p:spTree>
    <p:extLst>
      <p:ext uri="{BB962C8B-B14F-4D97-AF65-F5344CB8AC3E}">
        <p14:creationId xmlns:p14="http://schemas.microsoft.com/office/powerpoint/2010/main" val="29830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47037C-B3D1-481E-914D-B477AEDB56D1}"/>
              </a:ext>
            </a:extLst>
          </p:cNvPr>
          <p:cNvSpPr>
            <a:spLocks noGrp="1"/>
          </p:cNvSpPr>
          <p:nvPr>
            <p:ph sz="half" idx="2"/>
          </p:nvPr>
        </p:nvSpPr>
        <p:spPr>
          <a:xfrm>
            <a:off x="1410332" y="1408923"/>
            <a:ext cx="10056244" cy="4438857"/>
          </a:xfrm>
        </p:spPr>
        <p:txBody>
          <a:bodyPr/>
          <a:lstStyle/>
          <a:p>
            <a:r>
              <a:rPr lang="en-US" dirty="0">
                <a:latin typeface="+mn-lt"/>
              </a:rPr>
              <a:t>5 &amp; 7 Year Assets</a:t>
            </a:r>
          </a:p>
          <a:p>
            <a:r>
              <a:rPr lang="en-US" dirty="0">
                <a:latin typeface="+mn-lt"/>
              </a:rPr>
              <a:t>15 Year QIP</a:t>
            </a:r>
          </a:p>
          <a:p>
            <a:r>
              <a:rPr lang="en-US" dirty="0">
                <a:latin typeface="+mn-lt"/>
              </a:rPr>
              <a:t>Improvements - </a:t>
            </a:r>
            <a:r>
              <a:rPr lang="en-US" sz="2400" dirty="0">
                <a:effectLst/>
                <a:latin typeface="+mn-lt"/>
                <a:ea typeface="Times New Roman" panose="02020603050405020304" pitchFamily="18" charset="0"/>
              </a:rPr>
              <a:t>Roofs, Heating, ventilation, and air-conditioning property, Fire protection and alarm systems. Security systems.</a:t>
            </a:r>
          </a:p>
          <a:p>
            <a:r>
              <a:rPr lang="en-US" sz="2400" dirty="0">
                <a:latin typeface="+mn-lt"/>
              </a:rPr>
              <a:t>All of the 5 &amp; 7 year personal property generated in a Cost Segregation Study qualifies for Section 179</a:t>
            </a:r>
            <a:endParaRPr lang="en-US" dirty="0">
              <a:latin typeface="+mn-lt"/>
            </a:endParaRPr>
          </a:p>
          <a:p>
            <a:endParaRPr lang="en-US" dirty="0"/>
          </a:p>
        </p:txBody>
      </p:sp>
      <p:sp>
        <p:nvSpPr>
          <p:cNvPr id="3" name="Title 2">
            <a:extLst>
              <a:ext uri="{FF2B5EF4-FFF2-40B4-BE49-F238E27FC236}">
                <a16:creationId xmlns:a16="http://schemas.microsoft.com/office/drawing/2014/main" id="{85786FAE-CE78-44D9-8664-17FB0BE9DA8A}"/>
              </a:ext>
            </a:extLst>
          </p:cNvPr>
          <p:cNvSpPr>
            <a:spLocks noGrp="1"/>
          </p:cNvSpPr>
          <p:nvPr>
            <p:ph type="title"/>
          </p:nvPr>
        </p:nvSpPr>
        <p:spPr/>
        <p:txBody>
          <a:bodyPr/>
          <a:lstStyle/>
          <a:p>
            <a:r>
              <a:rPr lang="en-US" dirty="0"/>
              <a:t>Section 179</a:t>
            </a:r>
          </a:p>
        </p:txBody>
      </p:sp>
      <p:sp>
        <p:nvSpPr>
          <p:cNvPr id="4" name="Text Placeholder 3">
            <a:extLst>
              <a:ext uri="{FF2B5EF4-FFF2-40B4-BE49-F238E27FC236}">
                <a16:creationId xmlns:a16="http://schemas.microsoft.com/office/drawing/2014/main" id="{18DEC692-3D01-4D5C-B50B-51F43620AD9F}"/>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054C465B-A658-45BF-82F0-56A73523CC76}"/>
              </a:ext>
            </a:extLst>
          </p:cNvPr>
          <p:cNvSpPr>
            <a:spLocks noGrp="1"/>
          </p:cNvSpPr>
          <p:nvPr>
            <p:ph type="sldNum" sz="quarter" idx="12"/>
          </p:nvPr>
        </p:nvSpPr>
        <p:spPr/>
        <p:txBody>
          <a:bodyPr/>
          <a:lstStyle/>
          <a:p>
            <a:fld id="{75A4F164-3A46-4CEE-A25C-CA523D5E42F3}" type="slidenum">
              <a:rPr lang="en-US" smtClean="0"/>
              <a:pPr/>
              <a:t>34</a:t>
            </a:fld>
            <a:endParaRPr lang="en-US" dirty="0"/>
          </a:p>
        </p:txBody>
      </p:sp>
    </p:spTree>
    <p:extLst>
      <p:ext uri="{BB962C8B-B14F-4D97-AF65-F5344CB8AC3E}">
        <p14:creationId xmlns:p14="http://schemas.microsoft.com/office/powerpoint/2010/main" val="88188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E90C9CC-BDCF-4ED4-B118-A61DBC5081CD}"/>
              </a:ext>
            </a:extLst>
          </p:cNvPr>
          <p:cNvSpPr>
            <a:spLocks noGrp="1"/>
          </p:cNvSpPr>
          <p:nvPr>
            <p:ph sz="half" idx="2"/>
          </p:nvPr>
        </p:nvSpPr>
        <p:spPr>
          <a:xfrm>
            <a:off x="1410332" y="1408923"/>
            <a:ext cx="10056244" cy="4810007"/>
          </a:xfrm>
        </p:spPr>
        <p:txBody>
          <a:bodyPr/>
          <a:lstStyle/>
          <a:p>
            <a:r>
              <a:rPr lang="en-US" dirty="0"/>
              <a:t>Requires a 3115 change of accounting method from.  (#7 Cost Seg; #21 removal)</a:t>
            </a:r>
          </a:p>
          <a:p>
            <a:r>
              <a:rPr lang="en-US" dirty="0"/>
              <a:t>3115 must be applied to a timely filed return </a:t>
            </a:r>
          </a:p>
          <a:p>
            <a:pPr lvl="1"/>
            <a:r>
              <a:rPr lang="en-US" sz="2200" dirty="0"/>
              <a:t>Can apply if within 6 months of original filing due date</a:t>
            </a:r>
          </a:p>
          <a:p>
            <a:pPr lvl="1"/>
            <a:r>
              <a:rPr lang="en-US" sz="2200" dirty="0"/>
              <a:t>Automatic Extension  (Rev Proc.  2011-14) </a:t>
            </a:r>
          </a:p>
          <a:p>
            <a:pPr marL="0" indent="0">
              <a:buNone/>
            </a:pPr>
            <a:r>
              <a:rPr lang="en-US" dirty="0"/>
              <a:t>ACTION</a:t>
            </a:r>
          </a:p>
          <a:p>
            <a:r>
              <a:rPr lang="en-US" dirty="0"/>
              <a:t>Engage a Cost Segregation Study, QIP, Section 179 </a:t>
            </a:r>
          </a:p>
          <a:p>
            <a:r>
              <a:rPr lang="en-US" dirty="0"/>
              <a:t>Applications:</a:t>
            </a:r>
          </a:p>
          <a:p>
            <a:pPr lvl="1"/>
            <a:r>
              <a:rPr lang="en-US" sz="2200" dirty="0"/>
              <a:t>Reduce 2022 quarterly estimates</a:t>
            </a:r>
          </a:p>
          <a:p>
            <a:pPr lvl="1"/>
            <a:r>
              <a:rPr lang="en-US" sz="2200" dirty="0"/>
              <a:t>Apply to 2021 return with a 3115 change of accounting form</a:t>
            </a:r>
          </a:p>
        </p:txBody>
      </p:sp>
      <p:sp>
        <p:nvSpPr>
          <p:cNvPr id="4" name="Title 3">
            <a:extLst>
              <a:ext uri="{FF2B5EF4-FFF2-40B4-BE49-F238E27FC236}">
                <a16:creationId xmlns:a16="http://schemas.microsoft.com/office/drawing/2014/main" id="{82ADCAC1-7110-4C0B-AE80-CF93657CB61E}"/>
              </a:ext>
            </a:extLst>
          </p:cNvPr>
          <p:cNvSpPr>
            <a:spLocks noGrp="1"/>
          </p:cNvSpPr>
          <p:nvPr>
            <p:ph type="title"/>
          </p:nvPr>
        </p:nvSpPr>
        <p:spPr/>
        <p:txBody>
          <a:bodyPr/>
          <a:lstStyle/>
          <a:p>
            <a:r>
              <a:rPr lang="en-US" dirty="0"/>
              <a:t>I already filed Taxes!  Can My Client Still Benefit?</a:t>
            </a:r>
          </a:p>
        </p:txBody>
      </p:sp>
      <p:sp>
        <p:nvSpPr>
          <p:cNvPr id="5" name="Text Placeholder 4">
            <a:extLst>
              <a:ext uri="{FF2B5EF4-FFF2-40B4-BE49-F238E27FC236}">
                <a16:creationId xmlns:a16="http://schemas.microsoft.com/office/drawing/2014/main" id="{0C44228C-ED06-478F-91A0-B056230B4EF0}"/>
              </a:ext>
            </a:extLst>
          </p:cNvPr>
          <p:cNvSpPr>
            <a:spLocks noGrp="1"/>
          </p:cNvSpPr>
          <p:nvPr>
            <p:ph type="body" sz="quarter" idx="10"/>
          </p:nvPr>
        </p:nvSpPr>
        <p:spPr/>
        <p:txBody>
          <a:bodyPr/>
          <a:lstStyle/>
          <a:p>
            <a:r>
              <a:rPr lang="en-US" dirty="0"/>
              <a:t>Scenario : Owned the building prior to 2021 and previously filed taxes on it</a:t>
            </a:r>
          </a:p>
        </p:txBody>
      </p:sp>
      <p:sp>
        <p:nvSpPr>
          <p:cNvPr id="2" name="Slide Number Placeholder 1">
            <a:extLst>
              <a:ext uri="{FF2B5EF4-FFF2-40B4-BE49-F238E27FC236}">
                <a16:creationId xmlns:a16="http://schemas.microsoft.com/office/drawing/2014/main" id="{124AC613-81EE-4828-BD7E-7828B75906AC}"/>
              </a:ext>
            </a:extLst>
          </p:cNvPr>
          <p:cNvSpPr>
            <a:spLocks noGrp="1"/>
          </p:cNvSpPr>
          <p:nvPr>
            <p:ph type="sldNum" sz="quarter" idx="12"/>
          </p:nvPr>
        </p:nvSpPr>
        <p:spPr>
          <a:prstGeom prst="rect">
            <a:avLst/>
          </a:prstGeom>
        </p:spPr>
        <p:txBody>
          <a:bodyPr/>
          <a:lstStyle/>
          <a:p>
            <a:fld id="{75A4F164-3A46-4CEE-A25C-CA523D5E42F3}" type="slidenum">
              <a:rPr lang="en-US" smtClean="0"/>
              <a:pPr/>
              <a:t>35</a:t>
            </a:fld>
            <a:endParaRPr lang="en-US" dirty="0"/>
          </a:p>
        </p:txBody>
      </p:sp>
    </p:spTree>
    <p:extLst>
      <p:ext uri="{BB962C8B-B14F-4D97-AF65-F5344CB8AC3E}">
        <p14:creationId xmlns:p14="http://schemas.microsoft.com/office/powerpoint/2010/main" val="9632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9CE51C-A098-49AF-A06A-8C2D1F176E78}"/>
              </a:ext>
            </a:extLst>
          </p:cNvPr>
          <p:cNvSpPr>
            <a:spLocks noGrp="1"/>
          </p:cNvSpPr>
          <p:nvPr>
            <p:ph sz="half" idx="2"/>
          </p:nvPr>
        </p:nvSpPr>
        <p:spPr>
          <a:xfrm>
            <a:off x="1410332" y="1408923"/>
            <a:ext cx="10056244" cy="4559317"/>
          </a:xfrm>
        </p:spPr>
        <p:txBody>
          <a:bodyPr/>
          <a:lstStyle/>
          <a:p>
            <a:r>
              <a:rPr lang="en-US" dirty="0"/>
              <a:t>Planning to sell soon? </a:t>
            </a:r>
          </a:p>
          <a:p>
            <a:pPr lvl="1"/>
            <a:r>
              <a:rPr lang="en-US" dirty="0"/>
              <a:t>Recapture</a:t>
            </a:r>
          </a:p>
          <a:p>
            <a:pPr lvl="1"/>
            <a:r>
              <a:rPr lang="en-US" dirty="0"/>
              <a:t>1031 Exchanges</a:t>
            </a:r>
          </a:p>
          <a:p>
            <a:pPr lvl="1"/>
            <a:r>
              <a:rPr lang="en-US" dirty="0"/>
              <a:t>Use Cost Segregation to continue to defer like a 1031 exchange</a:t>
            </a:r>
          </a:p>
          <a:p>
            <a:r>
              <a:rPr lang="en-US" dirty="0"/>
              <a:t>How does this affect Capital Gains?</a:t>
            </a:r>
          </a:p>
          <a:p>
            <a:endParaRPr lang="en-US" dirty="0"/>
          </a:p>
          <a:p>
            <a:r>
              <a:rPr lang="en-US" dirty="0"/>
              <a:t>We’ve already done this!</a:t>
            </a:r>
          </a:p>
          <a:p>
            <a:endParaRPr lang="en-US" dirty="0"/>
          </a:p>
          <a:p>
            <a:r>
              <a:rPr lang="en-US" dirty="0"/>
              <a:t>Does this open us up to audit?</a:t>
            </a:r>
          </a:p>
          <a:p>
            <a:endParaRPr lang="en-US" dirty="0"/>
          </a:p>
        </p:txBody>
      </p:sp>
      <p:sp>
        <p:nvSpPr>
          <p:cNvPr id="3" name="Title 2">
            <a:extLst>
              <a:ext uri="{FF2B5EF4-FFF2-40B4-BE49-F238E27FC236}">
                <a16:creationId xmlns:a16="http://schemas.microsoft.com/office/drawing/2014/main" id="{B8FD9ECD-5D77-4E85-8AB3-8F135BEC8200}"/>
              </a:ext>
            </a:extLst>
          </p:cNvPr>
          <p:cNvSpPr>
            <a:spLocks noGrp="1"/>
          </p:cNvSpPr>
          <p:nvPr>
            <p:ph type="title"/>
          </p:nvPr>
        </p:nvSpPr>
        <p:spPr/>
        <p:txBody>
          <a:bodyPr/>
          <a:lstStyle/>
          <a:p>
            <a:r>
              <a:rPr lang="en-US" dirty="0"/>
              <a:t>Additional Thoughts / Concerns</a:t>
            </a:r>
          </a:p>
        </p:txBody>
      </p:sp>
      <p:sp>
        <p:nvSpPr>
          <p:cNvPr id="5" name="Slide Number Placeholder 4">
            <a:extLst>
              <a:ext uri="{FF2B5EF4-FFF2-40B4-BE49-F238E27FC236}">
                <a16:creationId xmlns:a16="http://schemas.microsoft.com/office/drawing/2014/main" id="{9B7587FF-6E90-4FA9-A47C-8BC2CC6A112C}"/>
              </a:ext>
            </a:extLst>
          </p:cNvPr>
          <p:cNvSpPr>
            <a:spLocks noGrp="1"/>
          </p:cNvSpPr>
          <p:nvPr>
            <p:ph type="sldNum" sz="quarter" idx="12"/>
          </p:nvPr>
        </p:nvSpPr>
        <p:spPr/>
        <p:txBody>
          <a:bodyPr/>
          <a:lstStyle/>
          <a:p>
            <a:fld id="{75A4F164-3A46-4CEE-A25C-CA523D5E42F3}" type="slidenum">
              <a:rPr lang="en-US" smtClean="0"/>
              <a:pPr/>
              <a:t>36</a:t>
            </a:fld>
            <a:endParaRPr lang="en-US" dirty="0"/>
          </a:p>
        </p:txBody>
      </p:sp>
    </p:spTree>
    <p:extLst>
      <p:ext uri="{BB962C8B-B14F-4D97-AF65-F5344CB8AC3E}">
        <p14:creationId xmlns:p14="http://schemas.microsoft.com/office/powerpoint/2010/main" val="148089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B269ED-DDA6-49BD-80F5-14DDE44C07A7}"/>
              </a:ext>
            </a:extLst>
          </p:cNvPr>
          <p:cNvSpPr>
            <a:spLocks noGrp="1"/>
          </p:cNvSpPr>
          <p:nvPr>
            <p:ph sz="half" idx="2"/>
          </p:nvPr>
        </p:nvSpPr>
        <p:spPr/>
        <p:txBody>
          <a:bodyPr/>
          <a:lstStyle/>
          <a:p>
            <a:pPr marL="0" indent="0">
              <a:buNone/>
            </a:pPr>
            <a:r>
              <a:rPr lang="en-US" dirty="0"/>
              <a:t>More Audits on the Way?</a:t>
            </a:r>
          </a:p>
          <a:p>
            <a:r>
              <a:rPr lang="en-US" dirty="0"/>
              <a:t>Expand IRS oversight of tax preparers</a:t>
            </a:r>
          </a:p>
          <a:p>
            <a:r>
              <a:rPr lang="en-US" dirty="0"/>
              <a:t>Expand funding for audits </a:t>
            </a:r>
          </a:p>
          <a:p>
            <a:pPr lvl="1"/>
            <a:r>
              <a:rPr lang="en-US" dirty="0"/>
              <a:t>$80 Billion over 10 years</a:t>
            </a:r>
          </a:p>
          <a:p>
            <a:r>
              <a:rPr lang="en-US" dirty="0"/>
              <a:t>Banks to report more on account flows</a:t>
            </a:r>
          </a:p>
          <a:p>
            <a:pPr lvl="1"/>
            <a:r>
              <a:rPr lang="en-US" dirty="0"/>
              <a:t>$700 billion over 10 years</a:t>
            </a:r>
          </a:p>
          <a:p>
            <a:pPr lvl="1"/>
            <a:endParaRPr lang="en-US" dirty="0"/>
          </a:p>
          <a:p>
            <a:r>
              <a:rPr lang="en-US" dirty="0"/>
              <a:t>Need for engineering-based cost seg firms like CSSI to back you up!</a:t>
            </a:r>
          </a:p>
          <a:p>
            <a:pPr lvl="1"/>
            <a:r>
              <a:rPr lang="en-US" dirty="0"/>
              <a:t>Let us take on the CS burden</a:t>
            </a:r>
          </a:p>
          <a:p>
            <a:pPr lvl="1"/>
            <a:r>
              <a:rPr lang="en-US" dirty="0"/>
              <a:t>CSSI’s Track Record</a:t>
            </a:r>
          </a:p>
          <a:p>
            <a:endParaRPr lang="en-US" dirty="0"/>
          </a:p>
        </p:txBody>
      </p:sp>
      <p:sp>
        <p:nvSpPr>
          <p:cNvPr id="3" name="Title 2">
            <a:extLst>
              <a:ext uri="{FF2B5EF4-FFF2-40B4-BE49-F238E27FC236}">
                <a16:creationId xmlns:a16="http://schemas.microsoft.com/office/drawing/2014/main" id="{A56BC849-55BE-4BF0-9575-5138E3D72FAB}"/>
              </a:ext>
            </a:extLst>
          </p:cNvPr>
          <p:cNvSpPr>
            <a:spLocks noGrp="1"/>
          </p:cNvSpPr>
          <p:nvPr>
            <p:ph type="title"/>
          </p:nvPr>
        </p:nvSpPr>
        <p:spPr/>
        <p:txBody>
          <a:bodyPr/>
          <a:lstStyle/>
          <a:p>
            <a:r>
              <a:rPr lang="en-US" dirty="0"/>
              <a:t>Current Administration’s Tax Plan</a:t>
            </a:r>
          </a:p>
        </p:txBody>
      </p:sp>
      <p:sp>
        <p:nvSpPr>
          <p:cNvPr id="5" name="Slide Number Placeholder 4">
            <a:extLst>
              <a:ext uri="{FF2B5EF4-FFF2-40B4-BE49-F238E27FC236}">
                <a16:creationId xmlns:a16="http://schemas.microsoft.com/office/drawing/2014/main" id="{381D6C5B-4ED8-4456-B584-4E42E8F7BB98}"/>
              </a:ext>
            </a:extLst>
          </p:cNvPr>
          <p:cNvSpPr>
            <a:spLocks noGrp="1"/>
          </p:cNvSpPr>
          <p:nvPr>
            <p:ph type="sldNum" sz="quarter" idx="12"/>
          </p:nvPr>
        </p:nvSpPr>
        <p:spPr/>
        <p:txBody>
          <a:bodyPr/>
          <a:lstStyle/>
          <a:p>
            <a:fld id="{75A4F164-3A46-4CEE-A25C-CA523D5E42F3}" type="slidenum">
              <a:rPr lang="en-US" smtClean="0"/>
              <a:pPr/>
              <a:t>37</a:t>
            </a:fld>
            <a:endParaRPr lang="en-US" dirty="0"/>
          </a:p>
        </p:txBody>
      </p:sp>
    </p:spTree>
    <p:extLst>
      <p:ext uri="{BB962C8B-B14F-4D97-AF65-F5344CB8AC3E}">
        <p14:creationId xmlns:p14="http://schemas.microsoft.com/office/powerpoint/2010/main" val="151517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732669-28AE-47C7-834D-AAC487248577}"/>
              </a:ext>
            </a:extLst>
          </p:cNvPr>
          <p:cNvSpPr>
            <a:spLocks noGrp="1"/>
          </p:cNvSpPr>
          <p:nvPr>
            <p:ph sz="half" idx="2"/>
          </p:nvPr>
        </p:nvSpPr>
        <p:spPr>
          <a:xfrm>
            <a:off x="1410332" y="1408923"/>
            <a:ext cx="10056244" cy="4592169"/>
          </a:xfrm>
        </p:spPr>
        <p:txBody>
          <a:bodyPr/>
          <a:lstStyle/>
          <a:p>
            <a:pPr marL="0" indent="0">
              <a:buNone/>
            </a:pPr>
            <a:r>
              <a:rPr lang="en-US" dirty="0"/>
              <a:t>Changes to Bonus Depreciation</a:t>
            </a:r>
          </a:p>
          <a:p>
            <a:r>
              <a:rPr lang="en-US" dirty="0"/>
              <a:t>Repeal TCJA</a:t>
            </a:r>
          </a:p>
          <a:p>
            <a:pPr lvl="1"/>
            <a:r>
              <a:rPr lang="en-US" dirty="0"/>
              <a:t>Not likely but Bonus would end after 2019 and 15 year QIP goes away</a:t>
            </a:r>
          </a:p>
          <a:p>
            <a:r>
              <a:rPr lang="en-US" dirty="0"/>
              <a:t>Leave alone – </a:t>
            </a:r>
          </a:p>
          <a:p>
            <a:pPr lvl="1"/>
            <a:r>
              <a:rPr lang="en-US" dirty="0"/>
              <a:t>100% ends in 2022 and phase out 20% yearly until expiration after 2026</a:t>
            </a:r>
          </a:p>
          <a:p>
            <a:r>
              <a:rPr lang="en-US" dirty="0"/>
              <a:t>Other Variations</a:t>
            </a:r>
          </a:p>
          <a:p>
            <a:pPr lvl="1"/>
            <a:r>
              <a:rPr lang="en-US" dirty="0"/>
              <a:t>Reduce to 50% bonus new and used property</a:t>
            </a:r>
          </a:p>
          <a:p>
            <a:pPr lvl="1"/>
            <a:r>
              <a:rPr lang="en-US" dirty="0"/>
              <a:t>Reduce to 50% bonus and only new construction</a:t>
            </a:r>
          </a:p>
          <a:p>
            <a:pPr lvl="1"/>
            <a:r>
              <a:rPr lang="en-US" dirty="0"/>
              <a:t>Retroactive to 2020 / 2021?  Not likely for 2020. </a:t>
            </a:r>
          </a:p>
          <a:p>
            <a:endParaRPr lang="en-US" dirty="0"/>
          </a:p>
        </p:txBody>
      </p:sp>
      <p:sp>
        <p:nvSpPr>
          <p:cNvPr id="3" name="Title 2">
            <a:extLst>
              <a:ext uri="{FF2B5EF4-FFF2-40B4-BE49-F238E27FC236}">
                <a16:creationId xmlns:a16="http://schemas.microsoft.com/office/drawing/2014/main" id="{A9D4B130-F7E3-447B-B507-4ADB8E292C60}"/>
              </a:ext>
            </a:extLst>
          </p:cNvPr>
          <p:cNvSpPr>
            <a:spLocks noGrp="1"/>
          </p:cNvSpPr>
          <p:nvPr>
            <p:ph type="title"/>
          </p:nvPr>
        </p:nvSpPr>
        <p:spPr/>
        <p:txBody>
          <a:bodyPr/>
          <a:lstStyle/>
          <a:p>
            <a:r>
              <a:rPr lang="en-US" dirty="0"/>
              <a:t>Current Administration’s Tax Plan</a:t>
            </a:r>
          </a:p>
        </p:txBody>
      </p:sp>
      <p:sp>
        <p:nvSpPr>
          <p:cNvPr id="5" name="Slide Number Placeholder 4">
            <a:extLst>
              <a:ext uri="{FF2B5EF4-FFF2-40B4-BE49-F238E27FC236}">
                <a16:creationId xmlns:a16="http://schemas.microsoft.com/office/drawing/2014/main" id="{022A5B2C-4513-471A-8170-8CCD8BA7AAD2}"/>
              </a:ext>
            </a:extLst>
          </p:cNvPr>
          <p:cNvSpPr>
            <a:spLocks noGrp="1"/>
          </p:cNvSpPr>
          <p:nvPr>
            <p:ph type="sldNum" sz="quarter" idx="12"/>
          </p:nvPr>
        </p:nvSpPr>
        <p:spPr/>
        <p:txBody>
          <a:bodyPr/>
          <a:lstStyle/>
          <a:p>
            <a:fld id="{75A4F164-3A46-4CEE-A25C-CA523D5E42F3}" type="slidenum">
              <a:rPr lang="en-US" smtClean="0"/>
              <a:pPr/>
              <a:t>38</a:t>
            </a:fld>
            <a:endParaRPr lang="en-US" dirty="0"/>
          </a:p>
        </p:txBody>
      </p:sp>
    </p:spTree>
    <p:extLst>
      <p:ext uri="{BB962C8B-B14F-4D97-AF65-F5344CB8AC3E}">
        <p14:creationId xmlns:p14="http://schemas.microsoft.com/office/powerpoint/2010/main" val="157231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732669-28AE-47C7-834D-AAC487248577}"/>
              </a:ext>
            </a:extLst>
          </p:cNvPr>
          <p:cNvSpPr>
            <a:spLocks noGrp="1"/>
          </p:cNvSpPr>
          <p:nvPr>
            <p:ph sz="half" idx="2"/>
          </p:nvPr>
        </p:nvSpPr>
        <p:spPr/>
        <p:txBody>
          <a:bodyPr/>
          <a:lstStyle/>
          <a:p>
            <a:pPr marL="0" indent="0">
              <a:buNone/>
            </a:pPr>
            <a:r>
              <a:rPr lang="en-US" dirty="0"/>
              <a:t>1031 Exchange</a:t>
            </a:r>
          </a:p>
          <a:p>
            <a:pPr marL="0" indent="0">
              <a:buNone/>
            </a:pPr>
            <a:endParaRPr lang="en-US" dirty="0"/>
          </a:p>
          <a:p>
            <a:r>
              <a:rPr lang="en-US" dirty="0"/>
              <a:t>Biden proposes 1031 Exchange elimination</a:t>
            </a:r>
          </a:p>
          <a:p>
            <a:endParaRPr lang="en-US" dirty="0"/>
          </a:p>
          <a:p>
            <a:r>
              <a:rPr lang="en-US" dirty="0"/>
              <a:t>Currently for 2020 available and you have a 15% pass-through for personal tangible property.</a:t>
            </a:r>
          </a:p>
          <a:p>
            <a:endParaRPr lang="en-US" dirty="0"/>
          </a:p>
          <a:p>
            <a:r>
              <a:rPr lang="en-US" dirty="0"/>
              <a:t>Strategy: without 1031 exchange.  Sell a building.  Immediately buy new and Cost Seg it to defer ordinary income and capital gains. </a:t>
            </a:r>
          </a:p>
          <a:p>
            <a:pPr marL="457200" lvl="1" indent="0">
              <a:buNone/>
            </a:pPr>
            <a:endParaRPr lang="en-US" dirty="0"/>
          </a:p>
          <a:p>
            <a:pPr marL="457200" lvl="1"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A9D4B130-F7E3-447B-B507-4ADB8E292C60}"/>
              </a:ext>
            </a:extLst>
          </p:cNvPr>
          <p:cNvSpPr>
            <a:spLocks noGrp="1"/>
          </p:cNvSpPr>
          <p:nvPr>
            <p:ph type="title"/>
          </p:nvPr>
        </p:nvSpPr>
        <p:spPr/>
        <p:txBody>
          <a:bodyPr/>
          <a:lstStyle/>
          <a:p>
            <a:r>
              <a:rPr lang="en-US" dirty="0"/>
              <a:t>Current Administration’s Tax Plan</a:t>
            </a:r>
          </a:p>
        </p:txBody>
      </p:sp>
      <p:sp>
        <p:nvSpPr>
          <p:cNvPr id="5" name="Slide Number Placeholder 4">
            <a:extLst>
              <a:ext uri="{FF2B5EF4-FFF2-40B4-BE49-F238E27FC236}">
                <a16:creationId xmlns:a16="http://schemas.microsoft.com/office/drawing/2014/main" id="{022A5B2C-4513-471A-8170-8CCD8BA7AAD2}"/>
              </a:ext>
            </a:extLst>
          </p:cNvPr>
          <p:cNvSpPr>
            <a:spLocks noGrp="1"/>
          </p:cNvSpPr>
          <p:nvPr>
            <p:ph type="sldNum" sz="quarter" idx="12"/>
          </p:nvPr>
        </p:nvSpPr>
        <p:spPr/>
        <p:txBody>
          <a:bodyPr/>
          <a:lstStyle/>
          <a:p>
            <a:fld id="{75A4F164-3A46-4CEE-A25C-CA523D5E42F3}" type="slidenum">
              <a:rPr lang="en-US" smtClean="0"/>
              <a:pPr/>
              <a:t>39</a:t>
            </a:fld>
            <a:endParaRPr lang="en-US" dirty="0"/>
          </a:p>
        </p:txBody>
      </p:sp>
    </p:spTree>
    <p:extLst>
      <p:ext uri="{BB962C8B-B14F-4D97-AF65-F5344CB8AC3E}">
        <p14:creationId xmlns:p14="http://schemas.microsoft.com/office/powerpoint/2010/main" val="218107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prstGeom prst="rect">
            <a:avLst/>
          </a:prstGeom>
        </p:spPr>
        <p:txBody>
          <a:bodyPr/>
          <a:lstStyle/>
          <a:p>
            <a:r>
              <a:rPr lang="en-US" dirty="0"/>
              <a:t>We are the nation’s premier engineering-based consulting firm specializing in the tax laws surrounding commercial buildings.</a:t>
            </a:r>
          </a:p>
          <a:p>
            <a:r>
              <a:rPr lang="en-US" dirty="0"/>
              <a:t>Performing engineering-based studies for since 2003</a:t>
            </a:r>
          </a:p>
          <a:p>
            <a:r>
              <a:rPr lang="en-US" dirty="0"/>
              <a:t>25,000+ studies performed in all 50 states</a:t>
            </a:r>
          </a:p>
          <a:p>
            <a:r>
              <a:rPr lang="en-US" dirty="0"/>
              <a:t>Our CEO, Jim Shreve, has been involved in cost segregation since the original court case in 1997.</a:t>
            </a:r>
          </a:p>
          <a:p>
            <a:r>
              <a:rPr lang="en-US" dirty="0"/>
              <a:t>Completed studies in 6-8 weeks</a:t>
            </a:r>
          </a:p>
          <a:p>
            <a:pPr lvl="1">
              <a:spcAft>
                <a:spcPts val="0"/>
              </a:spcAft>
            </a:pPr>
            <a:r>
              <a:rPr lang="en-US" dirty="0"/>
              <a:t>Cost Segregation and Disposition</a:t>
            </a:r>
          </a:p>
          <a:p>
            <a:pPr lvl="1">
              <a:spcAft>
                <a:spcPts val="0"/>
              </a:spcAft>
            </a:pPr>
            <a:r>
              <a:rPr lang="en-US" dirty="0"/>
              <a:t>Capital to Expense Reversals</a:t>
            </a:r>
          </a:p>
          <a:p>
            <a:pPr lvl="1">
              <a:spcAft>
                <a:spcPts val="0"/>
              </a:spcAft>
            </a:pPr>
            <a:r>
              <a:rPr lang="en-US" dirty="0"/>
              <a:t>LED Lighting &amp; HVAC Retrofits and Tax Benefits Analysis</a:t>
            </a:r>
          </a:p>
          <a:p>
            <a:pPr lvl="1">
              <a:spcAft>
                <a:spcPts val="0"/>
              </a:spcAft>
            </a:pPr>
            <a:r>
              <a:rPr lang="en-US" dirty="0"/>
              <a:t>R&amp;D Tax Credit Analysis</a:t>
            </a:r>
          </a:p>
          <a:p>
            <a:pPr lvl="1">
              <a:spcAft>
                <a:spcPts val="0"/>
              </a:spcAft>
            </a:pPr>
            <a:r>
              <a:rPr lang="en-US" dirty="0"/>
              <a:t>We represent our study in the event of an audit at no cost to our clients</a:t>
            </a:r>
          </a:p>
          <a:p>
            <a:endParaRPr lang="en-US" dirty="0"/>
          </a:p>
        </p:txBody>
      </p:sp>
      <p:sp>
        <p:nvSpPr>
          <p:cNvPr id="2" name="Title 1"/>
          <p:cNvSpPr>
            <a:spLocks noGrp="1"/>
          </p:cNvSpPr>
          <p:nvPr>
            <p:ph type="title"/>
          </p:nvPr>
        </p:nvSpPr>
        <p:spPr>
          <a:prstGeom prst="rect">
            <a:avLst/>
          </a:prstGeom>
        </p:spPr>
        <p:txBody>
          <a:bodyPr>
            <a:noAutofit/>
          </a:bodyPr>
          <a:lstStyle/>
          <a:p>
            <a:r>
              <a:rPr lang="en-US" dirty="0"/>
              <a:t>Who is CSSI?</a:t>
            </a:r>
          </a:p>
        </p:txBody>
      </p:sp>
      <p:sp>
        <p:nvSpPr>
          <p:cNvPr id="4" name="Text Placeholder 3"/>
          <p:cNvSpPr>
            <a:spLocks noGrp="1"/>
          </p:cNvSpPr>
          <p:nvPr>
            <p:ph type="body" sz="quarter" idx="10"/>
          </p:nvPr>
        </p:nvSpPr>
        <p:spPr/>
        <p:txBody>
          <a:bodyPr/>
          <a:lstStyle/>
          <a:p>
            <a:r>
              <a:rPr lang="en-US" dirty="0"/>
              <a:t>We are the calculation &amp; depreciation experts of the industry.</a:t>
            </a:r>
          </a:p>
          <a:p>
            <a:endParaRPr lang="en-US" dirty="0"/>
          </a:p>
        </p:txBody>
      </p:sp>
      <p:sp>
        <p:nvSpPr>
          <p:cNvPr id="5" name="Slide Number Placeholder 4">
            <a:extLst>
              <a:ext uri="{FF2B5EF4-FFF2-40B4-BE49-F238E27FC236}">
                <a16:creationId xmlns:a16="http://schemas.microsoft.com/office/drawing/2014/main" id="{638C26AE-ADA1-4364-AA98-AA4971CDF82F}"/>
              </a:ext>
            </a:extLst>
          </p:cNvPr>
          <p:cNvSpPr>
            <a:spLocks noGrp="1"/>
          </p:cNvSpPr>
          <p:nvPr>
            <p:ph type="sldNum" sz="quarter" idx="12"/>
          </p:nvPr>
        </p:nvSpPr>
        <p:spPr>
          <a:prstGeom prst="rect">
            <a:avLst/>
          </a:prstGeom>
        </p:spPr>
        <p:txBody>
          <a:bodyPr/>
          <a:lstStyle/>
          <a:p>
            <a:fld id="{75A4F164-3A46-4CEE-A25C-CA523D5E42F3}" type="slidenum">
              <a:rPr lang="en-US" smtClean="0"/>
              <a:pPr/>
              <a:t>4</a:t>
            </a:fld>
            <a:endParaRPr lang="en-US" dirty="0"/>
          </a:p>
        </p:txBody>
      </p:sp>
    </p:spTree>
    <p:extLst>
      <p:ext uri="{BB962C8B-B14F-4D97-AF65-F5344CB8AC3E}">
        <p14:creationId xmlns:p14="http://schemas.microsoft.com/office/powerpoint/2010/main" val="10332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prstGeom prst="rect">
            <a:avLst/>
          </a:prstGeom>
        </p:spPr>
        <p:txBody>
          <a:bodyPr/>
          <a:lstStyle/>
          <a:p>
            <a:pPr marL="457200" indent="-457200">
              <a:buFont typeface="+mj-lt"/>
              <a:buAutoNum type="arabicPeriod"/>
            </a:pPr>
            <a:r>
              <a:rPr lang="en-US" dirty="0"/>
              <a:t>For the most accurate analysis, provide a depreciation schedule or a few data points:</a:t>
            </a:r>
          </a:p>
          <a:p>
            <a:pPr marL="1303338" lvl="2" indent="-457200">
              <a:buFont typeface="+mj-lt"/>
              <a:buAutoNum type="arabicPeriod"/>
            </a:pPr>
            <a:r>
              <a:rPr lang="en-US" sz="2000" dirty="0"/>
              <a:t>Type of Building </a:t>
            </a:r>
          </a:p>
          <a:p>
            <a:pPr marL="1303338" lvl="2" indent="-457200">
              <a:buFont typeface="+mj-lt"/>
              <a:buAutoNum type="arabicPeriod"/>
            </a:pPr>
            <a:r>
              <a:rPr lang="en-US" sz="2000" dirty="0"/>
              <a:t>Cost (without land)</a:t>
            </a:r>
          </a:p>
          <a:p>
            <a:pPr marL="1303338" lvl="2" indent="-457200">
              <a:buFont typeface="+mj-lt"/>
              <a:buAutoNum type="arabicPeriod"/>
            </a:pPr>
            <a:r>
              <a:rPr lang="en-US" sz="2000" dirty="0"/>
              <a:t>Year and month acquired</a:t>
            </a:r>
          </a:p>
          <a:p>
            <a:pPr marL="1303338" lvl="2" indent="-457200">
              <a:buFont typeface="+mj-lt"/>
              <a:buAutoNum type="arabicPeriod"/>
            </a:pPr>
            <a:r>
              <a:rPr lang="en-US" sz="2000" dirty="0"/>
              <a:t>Address</a:t>
            </a:r>
          </a:p>
          <a:p>
            <a:pPr marL="457200" indent="-457200">
              <a:buFont typeface="+mj-lt"/>
              <a:buAutoNum type="arabicPeriod"/>
            </a:pPr>
            <a:r>
              <a:rPr lang="en-US" dirty="0"/>
              <a:t>CSSI will generate an analysis at no-cost with fixed fee and potential savings. </a:t>
            </a:r>
            <a:endParaRPr lang="en-US" sz="1200" dirty="0"/>
          </a:p>
          <a:p>
            <a:pPr marL="457200" indent="-457200">
              <a:buFont typeface="+mj-lt"/>
              <a:buAutoNum type="arabicPeriod"/>
            </a:pPr>
            <a:r>
              <a:rPr lang="en-US" dirty="0"/>
              <a:t>We will work with you and your CPA to complete the work. </a:t>
            </a:r>
          </a:p>
          <a:p>
            <a:pPr marL="0" indent="0">
              <a:buNone/>
            </a:pPr>
            <a:endParaRPr lang="en-US" dirty="0"/>
          </a:p>
        </p:txBody>
      </p:sp>
      <p:sp>
        <p:nvSpPr>
          <p:cNvPr id="2" name="Title 1"/>
          <p:cNvSpPr>
            <a:spLocks noGrp="1"/>
          </p:cNvSpPr>
          <p:nvPr>
            <p:ph type="title"/>
          </p:nvPr>
        </p:nvSpPr>
        <p:spPr>
          <a:prstGeom prst="rect">
            <a:avLst/>
          </a:prstGeom>
        </p:spPr>
        <p:txBody>
          <a:bodyPr>
            <a:noAutofit/>
          </a:bodyPr>
          <a:lstStyle/>
          <a:p>
            <a:r>
              <a:rPr lang="en-US" dirty="0"/>
              <a:t>How to Get Started with CSSI</a:t>
            </a:r>
          </a:p>
        </p:txBody>
      </p:sp>
      <p:sp>
        <p:nvSpPr>
          <p:cNvPr id="4" name="Text Placeholder 3"/>
          <p:cNvSpPr>
            <a:spLocks noGrp="1"/>
          </p:cNvSpPr>
          <p:nvPr>
            <p:ph type="body" sz="quarter" idx="10"/>
          </p:nvPr>
        </p:nvSpPr>
        <p:spPr>
          <a:prstGeom prst="rect">
            <a:avLst/>
          </a:prstGeom>
        </p:spPr>
        <p:txBody>
          <a:bodyPr/>
          <a:lstStyle/>
          <a:p>
            <a:r>
              <a:rPr lang="en-US" dirty="0"/>
              <a:t>Let us Provide a No-Cost Predictive Analysis!</a:t>
            </a:r>
          </a:p>
        </p:txBody>
      </p:sp>
      <p:sp>
        <p:nvSpPr>
          <p:cNvPr id="5" name="Slide Number Placeholder 4">
            <a:extLst>
              <a:ext uri="{FF2B5EF4-FFF2-40B4-BE49-F238E27FC236}">
                <a16:creationId xmlns:a16="http://schemas.microsoft.com/office/drawing/2014/main" id="{6FD96996-DD5F-4BD7-B526-2F9397E55D3B}"/>
              </a:ext>
            </a:extLst>
          </p:cNvPr>
          <p:cNvSpPr>
            <a:spLocks noGrp="1"/>
          </p:cNvSpPr>
          <p:nvPr>
            <p:ph type="sldNum" sz="quarter" idx="12"/>
          </p:nvPr>
        </p:nvSpPr>
        <p:spPr>
          <a:prstGeom prst="rect">
            <a:avLst/>
          </a:prstGeom>
        </p:spPr>
        <p:txBody>
          <a:bodyPr/>
          <a:lstStyle/>
          <a:p>
            <a:fld id="{75A4F164-3A46-4CEE-A25C-CA523D5E42F3}" type="slidenum">
              <a:rPr lang="en-US" smtClean="0"/>
              <a:pPr/>
              <a:t>40</a:t>
            </a:fld>
            <a:endParaRPr lang="en-US" dirty="0"/>
          </a:p>
        </p:txBody>
      </p:sp>
      <p:sp>
        <p:nvSpPr>
          <p:cNvPr id="7" name="TextBox 6">
            <a:extLst>
              <a:ext uri="{FF2B5EF4-FFF2-40B4-BE49-F238E27FC236}">
                <a16:creationId xmlns:a16="http://schemas.microsoft.com/office/drawing/2014/main" id="{779C21A3-C1A1-42EB-BE3F-BE95B54E385B}"/>
              </a:ext>
            </a:extLst>
          </p:cNvPr>
          <p:cNvSpPr txBox="1"/>
          <p:nvPr/>
        </p:nvSpPr>
        <p:spPr>
          <a:xfrm>
            <a:off x="9229458" y="3819970"/>
            <a:ext cx="2392822" cy="556862"/>
          </a:xfrm>
          <a:prstGeom prst="rect">
            <a:avLst/>
          </a:prstGeom>
        </p:spPr>
        <p:txBody>
          <a:bodyPr wrap="square" rtlCol="0">
            <a:normAutofit/>
          </a:bodyPr>
          <a:lstStyle/>
          <a:p>
            <a:pPr marL="0" indent="0" algn="l" defTabSz="914400" rtl="0" eaLnBrk="1" latinLnBrk="0" hangingPunct="1">
              <a:spcBef>
                <a:spcPts val="0"/>
              </a:spcBef>
              <a:spcAft>
                <a:spcPts val="1000"/>
              </a:spcAft>
              <a:buFont typeface="Wingdings" panose="05000000000000000000" pitchFamily="2" charset="2"/>
              <a:buNone/>
            </a:pPr>
            <a:endParaRPr lang="en-US" sz="2200" kern="1200" noProof="1">
              <a:solidFill>
                <a:schemeClr val="bg1">
                  <a:lumMod val="50000"/>
                </a:schemeClr>
              </a:solidFill>
              <a:latin typeface="Calibri Light" panose="020F0302020204030204" pitchFamily="34" charset="0"/>
              <a:ea typeface="+mn-ea"/>
              <a:cs typeface="+mn-cs"/>
            </a:endParaRPr>
          </a:p>
        </p:txBody>
      </p:sp>
      <p:sp>
        <p:nvSpPr>
          <p:cNvPr id="8" name="TextBox 7">
            <a:extLst>
              <a:ext uri="{FF2B5EF4-FFF2-40B4-BE49-F238E27FC236}">
                <a16:creationId xmlns:a16="http://schemas.microsoft.com/office/drawing/2014/main" id="{26C37345-073F-4111-8A7D-EFE232351766}"/>
              </a:ext>
            </a:extLst>
          </p:cNvPr>
          <p:cNvSpPr txBox="1"/>
          <p:nvPr/>
        </p:nvSpPr>
        <p:spPr>
          <a:xfrm>
            <a:off x="9084179" y="3888336"/>
            <a:ext cx="2392822" cy="629544"/>
          </a:xfrm>
          <a:prstGeom prst="rect">
            <a:avLst/>
          </a:prstGeom>
        </p:spPr>
        <p:txBody>
          <a:bodyPr wrap="square" rtlCol="0">
            <a:normAutofit/>
          </a:bodyPr>
          <a:lstStyle/>
          <a:p>
            <a:pPr marL="0" indent="0" algn="l" defTabSz="914400" rtl="0" eaLnBrk="1" latinLnBrk="0" hangingPunct="1">
              <a:spcBef>
                <a:spcPts val="0"/>
              </a:spcBef>
              <a:spcAft>
                <a:spcPts val="1000"/>
              </a:spcAft>
              <a:buFont typeface="Wingdings" panose="05000000000000000000" pitchFamily="2" charset="2"/>
              <a:buNone/>
            </a:pPr>
            <a:endParaRPr lang="en-US" sz="2200" kern="1200" noProof="1">
              <a:solidFill>
                <a:schemeClr val="bg1">
                  <a:lumMod val="50000"/>
                </a:schemeClr>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135690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r>
              <a:rPr lang="en-US" sz="2000" dirty="0"/>
              <a:t>Review clients for the TPRs especially new clients you may have picked up from other CPA firms. </a:t>
            </a:r>
          </a:p>
          <a:p>
            <a:r>
              <a:rPr lang="en-US" sz="2000" dirty="0"/>
              <a:t>Put into effect the repair regs to maximize repairs that can be expensed.</a:t>
            </a:r>
          </a:p>
          <a:p>
            <a:r>
              <a:rPr lang="en-US" sz="2000" dirty="0"/>
              <a:t>Scrub schedules – for Cap Ex, potential cost seg on building or improvements</a:t>
            </a:r>
          </a:p>
          <a:p>
            <a:r>
              <a:rPr lang="en-US" sz="2000" dirty="0"/>
              <a:t>Review your clients with renovations for QIP since 1/1/2018.</a:t>
            </a:r>
          </a:p>
          <a:p>
            <a:r>
              <a:rPr lang="en-US" sz="2000" dirty="0"/>
              <a:t>Review clients with Renovations for Partial Asset Disposition in current taxable year</a:t>
            </a:r>
          </a:p>
          <a:p>
            <a:r>
              <a:rPr lang="en-US" sz="2000" dirty="0"/>
              <a:t>Review clients with buildings for a Cost Segregation study to reduce taxes or defer.</a:t>
            </a:r>
          </a:p>
          <a:p>
            <a:endParaRPr lang="en-US" sz="2000" dirty="0"/>
          </a:p>
          <a:p>
            <a:endParaRPr lang="en-US" sz="2000" dirty="0"/>
          </a:p>
        </p:txBody>
      </p:sp>
      <p:sp>
        <p:nvSpPr>
          <p:cNvPr id="2" name="Title 1"/>
          <p:cNvSpPr>
            <a:spLocks noGrp="1"/>
          </p:cNvSpPr>
          <p:nvPr>
            <p:ph type="title"/>
          </p:nvPr>
        </p:nvSpPr>
        <p:spPr/>
        <p:txBody>
          <a:bodyPr>
            <a:normAutofit/>
          </a:bodyPr>
          <a:lstStyle/>
          <a:p>
            <a:r>
              <a:rPr lang="en-US" dirty="0"/>
              <a:t>Action Items</a:t>
            </a:r>
          </a:p>
        </p:txBody>
      </p:sp>
      <p:sp>
        <p:nvSpPr>
          <p:cNvPr id="8" name="Slide Number Placeholder 7"/>
          <p:cNvSpPr>
            <a:spLocks noGrp="1"/>
          </p:cNvSpPr>
          <p:nvPr>
            <p:ph type="sldNum" sz="quarter" idx="12"/>
          </p:nvPr>
        </p:nvSpPr>
        <p:spPr/>
        <p:txBody>
          <a:bodyPr/>
          <a:lstStyle/>
          <a:p>
            <a:fld id="{75A4F164-3A46-4CEE-A25C-CA523D5E42F3}" type="slidenum">
              <a:rPr lang="en-US" smtClean="0"/>
              <a:pPr/>
              <a:t>41</a:t>
            </a:fld>
            <a:endParaRPr lang="en-US" dirty="0"/>
          </a:p>
        </p:txBody>
      </p:sp>
    </p:spTree>
    <p:extLst>
      <p:ext uri="{BB962C8B-B14F-4D97-AF65-F5344CB8AC3E}">
        <p14:creationId xmlns:p14="http://schemas.microsoft.com/office/powerpoint/2010/main" val="21302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D0B531-F2F7-413C-BCBC-04895D38E7C4}"/>
              </a:ext>
            </a:extLst>
          </p:cNvPr>
          <p:cNvSpPr>
            <a:spLocks noGrp="1"/>
          </p:cNvSpPr>
          <p:nvPr>
            <p:ph type="body" sz="quarter" idx="15"/>
          </p:nvPr>
        </p:nvSpPr>
        <p:spPr>
          <a:xfrm>
            <a:off x="3110706" y="634015"/>
            <a:ext cx="5969000" cy="480957"/>
          </a:xfrm>
        </p:spPr>
        <p:txBody>
          <a:bodyPr>
            <a:normAutofit/>
          </a:bodyPr>
          <a:lstStyle/>
          <a:p>
            <a:pPr marL="0" indent="0" algn="l">
              <a:buNone/>
            </a:pPr>
            <a:r>
              <a:rPr lang="en-US" sz="2400" b="1">
                <a:solidFill>
                  <a:schemeClr val="accent1">
                    <a:lumMod val="50000"/>
                  </a:schemeClr>
                </a:solidFill>
              </a:rPr>
              <a:t>Questions ?</a:t>
            </a:r>
          </a:p>
        </p:txBody>
      </p:sp>
      <p:sp>
        <p:nvSpPr>
          <p:cNvPr id="10" name="Text Placeholder 2">
            <a:extLst>
              <a:ext uri="{FF2B5EF4-FFF2-40B4-BE49-F238E27FC236}">
                <a16:creationId xmlns:a16="http://schemas.microsoft.com/office/drawing/2014/main" id="{3A5B6465-B015-4466-A608-ED97BAC45F3D}"/>
              </a:ext>
            </a:extLst>
          </p:cNvPr>
          <p:cNvSpPr>
            <a:spLocks noGrp="1"/>
          </p:cNvSpPr>
          <p:nvPr>
            <p:ph type="body" sz="quarter" idx="11"/>
          </p:nvPr>
        </p:nvSpPr>
        <p:spPr>
          <a:xfrm>
            <a:off x="3567447" y="1772904"/>
            <a:ext cx="2778937" cy="480957"/>
          </a:xfrm>
        </p:spPr>
        <p:txBody>
          <a:bodyPr/>
          <a:lstStyle/>
          <a:p>
            <a:r>
              <a:rPr lang="en-US" dirty="0"/>
              <a:t>Jerry Lotz</a:t>
            </a:r>
          </a:p>
        </p:txBody>
      </p:sp>
      <p:sp>
        <p:nvSpPr>
          <p:cNvPr id="12" name="Text Placeholder 3">
            <a:extLst>
              <a:ext uri="{FF2B5EF4-FFF2-40B4-BE49-F238E27FC236}">
                <a16:creationId xmlns:a16="http://schemas.microsoft.com/office/drawing/2014/main" id="{928FDA56-F9A5-4B76-9778-A32F6D13A1C8}"/>
              </a:ext>
            </a:extLst>
          </p:cNvPr>
          <p:cNvSpPr>
            <a:spLocks noGrp="1"/>
          </p:cNvSpPr>
          <p:nvPr>
            <p:ph type="body" sz="quarter" idx="12"/>
          </p:nvPr>
        </p:nvSpPr>
        <p:spPr>
          <a:xfrm>
            <a:off x="3567447" y="2250553"/>
            <a:ext cx="2095934" cy="406047"/>
          </a:xfrm>
        </p:spPr>
        <p:txBody>
          <a:bodyPr/>
          <a:lstStyle/>
          <a:p>
            <a:r>
              <a:rPr lang="en-US" dirty="0"/>
              <a:t>   CSSI National Account Manager</a:t>
            </a:r>
          </a:p>
        </p:txBody>
      </p:sp>
      <p:sp>
        <p:nvSpPr>
          <p:cNvPr id="14" name="Text Placeholder 4">
            <a:extLst>
              <a:ext uri="{FF2B5EF4-FFF2-40B4-BE49-F238E27FC236}">
                <a16:creationId xmlns:a16="http://schemas.microsoft.com/office/drawing/2014/main" id="{8092E8D1-0479-4C39-86EC-4D92BD95706C}"/>
              </a:ext>
            </a:extLst>
          </p:cNvPr>
          <p:cNvSpPr>
            <a:spLocks noGrp="1"/>
          </p:cNvSpPr>
          <p:nvPr>
            <p:ph type="body" sz="quarter" idx="14"/>
          </p:nvPr>
        </p:nvSpPr>
        <p:spPr>
          <a:xfrm>
            <a:off x="3567446" y="3434021"/>
            <a:ext cx="3312938" cy="630627"/>
          </a:xfrm>
        </p:spPr>
        <p:txBody>
          <a:bodyPr/>
          <a:lstStyle/>
          <a:p>
            <a:r>
              <a:rPr lang="en-US" dirty="0"/>
              <a:t>410-960-8269</a:t>
            </a:r>
          </a:p>
        </p:txBody>
      </p:sp>
      <p:sp>
        <p:nvSpPr>
          <p:cNvPr id="5" name="Slide Number Placeholder 4" hidden="1">
            <a:extLst>
              <a:ext uri="{FF2B5EF4-FFF2-40B4-BE49-F238E27FC236}">
                <a16:creationId xmlns:a16="http://schemas.microsoft.com/office/drawing/2014/main" id="{55DC8B1E-8C70-4CA0-BD39-468096AB2911}"/>
              </a:ext>
            </a:extLst>
          </p:cNvPr>
          <p:cNvSpPr>
            <a:spLocks noGrp="1"/>
          </p:cNvSpPr>
          <p:nvPr>
            <p:ph type="sldNum" sz="quarter" idx="4294967295"/>
          </p:nvPr>
        </p:nvSpPr>
        <p:spPr>
          <a:xfrm>
            <a:off x="1420813" y="6287366"/>
            <a:ext cx="914307" cy="360000"/>
          </a:xfrm>
          <a:prstGeom prst="rect">
            <a:avLst/>
          </a:prstGeom>
        </p:spPr>
        <p:txBody>
          <a:bodyPr/>
          <a:lstStyle/>
          <a:p>
            <a:pPr>
              <a:spcAft>
                <a:spcPts val="600"/>
              </a:spcAft>
            </a:pPr>
            <a:fld id="{75A4F164-3A46-4CEE-A25C-CA523D5E42F3}" type="slidenum">
              <a:rPr lang="en-US" smtClean="0"/>
              <a:pPr>
                <a:spcAft>
                  <a:spcPts val="600"/>
                </a:spcAft>
              </a:pPr>
              <a:t>42</a:t>
            </a:fld>
            <a:endParaRPr lang="en-US"/>
          </a:p>
        </p:txBody>
      </p:sp>
    </p:spTree>
    <p:extLst>
      <p:ext uri="{BB962C8B-B14F-4D97-AF65-F5344CB8AC3E}">
        <p14:creationId xmlns:p14="http://schemas.microsoft.com/office/powerpoint/2010/main" val="254207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4967" y="445324"/>
            <a:ext cx="6224228" cy="584775"/>
          </a:xfrm>
          <a:prstGeom prst="rect">
            <a:avLst/>
          </a:prstGeom>
          <a:noFill/>
        </p:spPr>
        <p:txBody>
          <a:bodyPr wrap="square" rtlCol="0" anchor="t">
            <a:spAutoFit/>
          </a:bodyPr>
          <a:lstStyle/>
          <a:p>
            <a:pPr algn="ctr"/>
            <a:r>
              <a:rPr lang="en-US" sz="3200" dirty="0">
                <a:solidFill>
                  <a:srgbClr val="144D73"/>
                </a:solidFill>
                <a:latin typeface="Calibri" panose="020F0502020204030204" pitchFamily="34" charset="0"/>
                <a:cs typeface="Calibri" panose="020F0502020204030204" pitchFamily="34" charset="0"/>
              </a:rPr>
              <a:t>Thank You for Joining Us Today!</a:t>
            </a:r>
          </a:p>
        </p:txBody>
      </p:sp>
      <p:sp>
        <p:nvSpPr>
          <p:cNvPr id="7" name="Text Placeholder 8">
            <a:extLst>
              <a:ext uri="{FF2B5EF4-FFF2-40B4-BE49-F238E27FC236}">
                <a16:creationId xmlns:a16="http://schemas.microsoft.com/office/drawing/2014/main" id="{CB38C520-5036-43A7-95EE-49092DEF70E7}"/>
              </a:ext>
            </a:extLst>
          </p:cNvPr>
          <p:cNvSpPr txBox="1">
            <a:spLocks/>
          </p:cNvSpPr>
          <p:nvPr/>
        </p:nvSpPr>
        <p:spPr>
          <a:xfrm>
            <a:off x="8755790" y="3210985"/>
            <a:ext cx="3312938" cy="406047"/>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900" b="1" dirty="0">
              <a:solidFill>
                <a:schemeClr val="accent1">
                  <a:lumMod val="50000"/>
                </a:schemeClr>
              </a:solidFill>
              <a:latin typeface="+mn-lt"/>
            </a:endParaRPr>
          </a:p>
        </p:txBody>
      </p:sp>
      <p:sp>
        <p:nvSpPr>
          <p:cNvPr id="14" name="TextBox 13">
            <a:extLst>
              <a:ext uri="{FF2B5EF4-FFF2-40B4-BE49-F238E27FC236}">
                <a16:creationId xmlns:a16="http://schemas.microsoft.com/office/drawing/2014/main" id="{F47DF2F1-068D-4C04-B830-3E30ACAB24EE}"/>
              </a:ext>
            </a:extLst>
          </p:cNvPr>
          <p:cNvSpPr txBox="1"/>
          <p:nvPr/>
        </p:nvSpPr>
        <p:spPr>
          <a:xfrm>
            <a:off x="4196513" y="5791213"/>
            <a:ext cx="2852738" cy="811398"/>
          </a:xfrm>
          <a:prstGeom prst="rect">
            <a:avLst/>
          </a:prstGeom>
        </p:spPr>
        <p:txBody>
          <a:bodyPr wrap="square" rtlCol="0">
            <a:normAutofit/>
          </a:bodyPr>
          <a:lstStyle/>
          <a:p>
            <a:pPr marL="0" indent="0" algn="ctr" defTabSz="914400" rtl="0" eaLnBrk="1" latinLnBrk="0" hangingPunct="1">
              <a:spcBef>
                <a:spcPts val="0"/>
              </a:spcBef>
              <a:spcAft>
                <a:spcPts val="1000"/>
              </a:spcAft>
              <a:buFont typeface="Wingdings" panose="05000000000000000000" pitchFamily="2" charset="2"/>
              <a:buNone/>
            </a:pPr>
            <a:r>
              <a:rPr lang="en-US" sz="2800" b="1" kern="1200" noProof="1">
                <a:solidFill>
                  <a:srgbClr val="009644"/>
                </a:solidFill>
                <a:latin typeface="Calibri Light" panose="020F0302020204030204" pitchFamily="34" charset="0"/>
                <a:ea typeface="+mn-ea"/>
                <a:cs typeface="+mn-cs"/>
              </a:rPr>
              <a:t>WD.CSSIstudy.com</a:t>
            </a:r>
          </a:p>
        </p:txBody>
      </p:sp>
      <p:sp>
        <p:nvSpPr>
          <p:cNvPr id="9" name="Text Placeholder 7">
            <a:extLst>
              <a:ext uri="{FF2B5EF4-FFF2-40B4-BE49-F238E27FC236}">
                <a16:creationId xmlns:a16="http://schemas.microsoft.com/office/drawing/2014/main" id="{B1261CD0-7343-4CD0-A040-00EDB3E82557}"/>
              </a:ext>
            </a:extLst>
          </p:cNvPr>
          <p:cNvSpPr txBox="1">
            <a:spLocks/>
          </p:cNvSpPr>
          <p:nvPr/>
        </p:nvSpPr>
        <p:spPr>
          <a:xfrm>
            <a:off x="6276407" y="2138075"/>
            <a:ext cx="4135852" cy="2836110"/>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en-US" sz="2000" b="1" dirty="0">
                <a:solidFill>
                  <a:schemeClr val="accent1">
                    <a:lumMod val="50000"/>
                  </a:schemeClr>
                </a:solidFill>
                <a:latin typeface="+mn-lt"/>
              </a:rPr>
              <a:t>Warren Dazzio</a:t>
            </a:r>
          </a:p>
          <a:p>
            <a:pPr marL="0" indent="0">
              <a:spcAft>
                <a:spcPts val="0"/>
              </a:spcAft>
              <a:buNone/>
            </a:pPr>
            <a:r>
              <a:rPr lang="en-US" sz="2000" dirty="0">
                <a:solidFill>
                  <a:schemeClr val="accent1">
                    <a:lumMod val="50000"/>
                  </a:schemeClr>
                </a:solidFill>
                <a:latin typeface="+mn-lt"/>
              </a:rPr>
              <a:t>Executive Vice President</a:t>
            </a:r>
          </a:p>
          <a:p>
            <a:pPr marL="0" indent="0">
              <a:spcAft>
                <a:spcPts val="0"/>
              </a:spcAft>
              <a:buNone/>
            </a:pPr>
            <a:r>
              <a:rPr lang="en-US" sz="2000" dirty="0">
                <a:solidFill>
                  <a:schemeClr val="accent1">
                    <a:lumMod val="50000"/>
                  </a:schemeClr>
                </a:solidFill>
                <a:latin typeface="+mn-lt"/>
              </a:rPr>
              <a:t>CSSI – Cost Segregation Services, Inc.</a:t>
            </a:r>
          </a:p>
          <a:p>
            <a:pPr marL="0" indent="0">
              <a:spcAft>
                <a:spcPts val="0"/>
              </a:spcAft>
              <a:buNone/>
            </a:pPr>
            <a:r>
              <a:rPr lang="en-US" sz="2000" dirty="0">
                <a:solidFill>
                  <a:schemeClr val="accent1">
                    <a:lumMod val="50000"/>
                  </a:schemeClr>
                </a:solidFill>
                <a:latin typeface="+mn-lt"/>
              </a:rPr>
              <a:t>225.241.9823</a:t>
            </a:r>
          </a:p>
          <a:p>
            <a:pPr marL="0" indent="0">
              <a:spcAft>
                <a:spcPts val="0"/>
              </a:spcAft>
              <a:buNone/>
            </a:pPr>
            <a:r>
              <a:rPr lang="en-US" sz="2000" dirty="0">
                <a:solidFill>
                  <a:schemeClr val="accent1">
                    <a:lumMod val="50000"/>
                  </a:schemeClr>
                </a:solidFill>
                <a:latin typeface="+mn-lt"/>
                <a:hlinkClick r:id="rId3"/>
              </a:rPr>
              <a:t>dazziow@costsegserv.com</a:t>
            </a:r>
            <a:endParaRPr lang="en-US" sz="2000" dirty="0">
              <a:solidFill>
                <a:schemeClr val="accent1">
                  <a:lumMod val="50000"/>
                </a:schemeClr>
              </a:solidFill>
              <a:latin typeface="+mn-lt"/>
            </a:endParaRPr>
          </a:p>
          <a:p>
            <a:pPr marL="0" indent="0">
              <a:spcAft>
                <a:spcPts val="0"/>
              </a:spcAft>
              <a:buNone/>
            </a:pPr>
            <a:r>
              <a:rPr lang="en-US" sz="2000" dirty="0">
                <a:solidFill>
                  <a:schemeClr val="accent1">
                    <a:lumMod val="50000"/>
                  </a:schemeClr>
                </a:solidFill>
                <a:latin typeface="+mn-lt"/>
              </a:rPr>
              <a:t>costseges.com</a:t>
            </a:r>
          </a:p>
          <a:p>
            <a:endParaRPr lang="en-US" dirty="0"/>
          </a:p>
        </p:txBody>
      </p:sp>
      <p:sp>
        <p:nvSpPr>
          <p:cNvPr id="10" name="Text Placeholder 7">
            <a:extLst>
              <a:ext uri="{FF2B5EF4-FFF2-40B4-BE49-F238E27FC236}">
                <a16:creationId xmlns:a16="http://schemas.microsoft.com/office/drawing/2014/main" id="{3B3849F6-A27B-4137-8A39-BCE51D0CB286}"/>
              </a:ext>
            </a:extLst>
          </p:cNvPr>
          <p:cNvSpPr txBox="1">
            <a:spLocks/>
          </p:cNvSpPr>
          <p:nvPr/>
        </p:nvSpPr>
        <p:spPr>
          <a:xfrm>
            <a:off x="2566711" y="2138075"/>
            <a:ext cx="4667615" cy="2145820"/>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en-US" sz="2000" b="1" dirty="0">
                <a:solidFill>
                  <a:schemeClr val="accent1">
                    <a:lumMod val="50000"/>
                  </a:schemeClr>
                </a:solidFill>
                <a:latin typeface="+mn-lt"/>
              </a:rPr>
              <a:t>Jerry Lotz</a:t>
            </a:r>
          </a:p>
          <a:p>
            <a:pPr marL="0" indent="0">
              <a:spcAft>
                <a:spcPts val="0"/>
              </a:spcAft>
              <a:buNone/>
            </a:pPr>
            <a:r>
              <a:rPr lang="en-US" sz="2000" dirty="0">
                <a:solidFill>
                  <a:schemeClr val="accent1">
                    <a:lumMod val="50000"/>
                  </a:schemeClr>
                </a:solidFill>
                <a:latin typeface="+mn-lt"/>
              </a:rPr>
              <a:t>Savings Advisor</a:t>
            </a:r>
          </a:p>
          <a:p>
            <a:pPr marL="0" indent="0">
              <a:spcAft>
                <a:spcPts val="0"/>
              </a:spcAft>
              <a:buNone/>
            </a:pPr>
            <a:r>
              <a:rPr lang="en-US" sz="2000" dirty="0" err="1">
                <a:solidFill>
                  <a:schemeClr val="accent1">
                    <a:lumMod val="50000"/>
                  </a:schemeClr>
                </a:solidFill>
                <a:latin typeface="+mn-lt"/>
              </a:rPr>
              <a:t>CostSeg</a:t>
            </a:r>
            <a:r>
              <a:rPr lang="en-US" sz="2000" dirty="0">
                <a:solidFill>
                  <a:schemeClr val="accent1">
                    <a:lumMod val="50000"/>
                  </a:schemeClr>
                </a:solidFill>
                <a:latin typeface="+mn-lt"/>
              </a:rPr>
              <a:t> Energy Solutions</a:t>
            </a:r>
          </a:p>
          <a:p>
            <a:pPr marL="0" indent="0">
              <a:spcAft>
                <a:spcPts val="0"/>
              </a:spcAft>
              <a:buNone/>
            </a:pPr>
            <a:r>
              <a:rPr lang="en-US" sz="2000" dirty="0">
                <a:solidFill>
                  <a:schemeClr val="accent1">
                    <a:lumMod val="50000"/>
                  </a:schemeClr>
                </a:solidFill>
                <a:latin typeface="+mn-lt"/>
              </a:rPr>
              <a:t>410.960.8269</a:t>
            </a:r>
          </a:p>
          <a:p>
            <a:pPr marL="0" indent="0">
              <a:spcAft>
                <a:spcPts val="0"/>
              </a:spcAft>
              <a:buNone/>
            </a:pPr>
            <a:r>
              <a:rPr lang="en-US" sz="2000" dirty="0">
                <a:solidFill>
                  <a:schemeClr val="accent1">
                    <a:lumMod val="50000"/>
                  </a:schemeClr>
                </a:solidFill>
                <a:latin typeface="+mn-lt"/>
                <a:hlinkClick r:id="rId4"/>
              </a:rPr>
              <a:t>jlotz@costseges.com</a:t>
            </a:r>
            <a:endParaRPr lang="en-US" sz="2000" dirty="0">
              <a:solidFill>
                <a:schemeClr val="accent1">
                  <a:lumMod val="50000"/>
                </a:schemeClr>
              </a:solidFill>
              <a:latin typeface="+mn-lt"/>
            </a:endParaRPr>
          </a:p>
          <a:p>
            <a:pPr marL="0" indent="0">
              <a:spcAft>
                <a:spcPts val="0"/>
              </a:spcAft>
              <a:buNone/>
            </a:pPr>
            <a:r>
              <a:rPr lang="en-US" sz="2000" dirty="0">
                <a:solidFill>
                  <a:schemeClr val="accent1">
                    <a:lumMod val="50000"/>
                  </a:schemeClr>
                </a:solidFill>
                <a:latin typeface="+mn-lt"/>
              </a:rPr>
              <a:t>costseges.com</a:t>
            </a:r>
          </a:p>
          <a:p>
            <a:pPr marL="0" indent="0">
              <a:spcAft>
                <a:spcPts val="0"/>
              </a:spcAft>
              <a:buNone/>
            </a:pPr>
            <a:endParaRPr lang="en-US" sz="2000" dirty="0">
              <a:solidFill>
                <a:schemeClr val="accent1">
                  <a:lumMod val="50000"/>
                </a:schemeClr>
              </a:solidFill>
              <a:latin typeface="+mn-lt"/>
            </a:endParaRPr>
          </a:p>
        </p:txBody>
      </p:sp>
    </p:spTree>
    <p:extLst>
      <p:ext uri="{BB962C8B-B14F-4D97-AF65-F5344CB8AC3E}">
        <p14:creationId xmlns:p14="http://schemas.microsoft.com/office/powerpoint/2010/main" val="126164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half" idx="2"/>
          </p:nvPr>
        </p:nvSpPr>
        <p:spPr>
          <a:xfrm>
            <a:off x="1410332" y="1408923"/>
            <a:ext cx="10056244" cy="4961565"/>
          </a:xfrm>
        </p:spPr>
        <p:txBody>
          <a:bodyPr/>
          <a:lstStyle/>
          <a:p>
            <a:pPr algn="l"/>
            <a:r>
              <a:rPr lang="en-US" b="0" i="0" dirty="0">
                <a:effectLst/>
                <a:cs typeface="Calibri Light" panose="020F0302020204030204" pitchFamily="34" charset="0"/>
              </a:rPr>
              <a:t>Provide a review of the 2014 Tangible Property Regulations (Repair Regs)</a:t>
            </a:r>
          </a:p>
          <a:p>
            <a:pPr algn="l"/>
            <a:r>
              <a:rPr lang="en-US" b="0" i="0" dirty="0">
                <a:effectLst/>
                <a:cs typeface="Calibri Light" panose="020F0302020204030204" pitchFamily="34" charset="0"/>
              </a:rPr>
              <a:t>To explain what Qualified Improvement Property (QIP) is, how it qualifies for 100% Bonus Deprecation, and how to capture the benefits to projects after 12/31/2017</a:t>
            </a:r>
          </a:p>
          <a:p>
            <a:r>
              <a:rPr lang="en-US" dirty="0">
                <a:cs typeface="Calibri Light" panose="020F0302020204030204" pitchFamily="34" charset="0"/>
              </a:rPr>
              <a:t>What is Cost Segregation and how it lends itself to maximize cashflow and complying with the current tax laws</a:t>
            </a:r>
          </a:p>
          <a:p>
            <a:r>
              <a:rPr lang="en-US" dirty="0">
                <a:cs typeface="Calibri Light" panose="020F0302020204030204" pitchFamily="34" charset="0"/>
              </a:rPr>
              <a:t>Include recent updates to 1031 Exchange Laws</a:t>
            </a:r>
          </a:p>
          <a:p>
            <a:r>
              <a:rPr lang="en-US" dirty="0">
                <a:cs typeface="Calibri Light" panose="020F0302020204030204" pitchFamily="34" charset="0"/>
              </a:rPr>
              <a:t>What is a Partial Asset Disposition and how to capture the benefits</a:t>
            </a:r>
          </a:p>
          <a:p>
            <a:pPr algn="l"/>
            <a:r>
              <a:rPr lang="en-US" b="0" i="0" dirty="0">
                <a:effectLst/>
                <a:cs typeface="Calibri Light" panose="020F0302020204030204" pitchFamily="34" charset="0"/>
              </a:rPr>
              <a:t>To define filing details to capture these benefits for your clients</a:t>
            </a:r>
          </a:p>
          <a:p>
            <a:pPr algn="l"/>
            <a:r>
              <a:rPr lang="en-US" dirty="0">
                <a:cs typeface="Calibri Light" panose="020F0302020204030204" pitchFamily="34" charset="0"/>
              </a:rPr>
              <a:t>To review proposed federal tax changes and implications to real estate owners</a:t>
            </a:r>
            <a:endParaRPr lang="en-US" b="0" i="0" dirty="0">
              <a:effectLst/>
              <a:cs typeface="Calibri Light" panose="020F0302020204030204" pitchFamily="34" charset="0"/>
            </a:endParaRPr>
          </a:p>
        </p:txBody>
      </p:sp>
      <p:sp>
        <p:nvSpPr>
          <p:cNvPr id="4" name="Text Placeholder 3"/>
          <p:cNvSpPr>
            <a:spLocks noGrp="1"/>
          </p:cNvSpPr>
          <p:nvPr>
            <p:ph type="body" sz="quarter" idx="10"/>
          </p:nvPr>
        </p:nvSpPr>
        <p:spPr/>
        <p:txBody>
          <a:bodyPr/>
          <a:lstStyle/>
          <a:p>
            <a:r>
              <a:rPr lang="en-US" dirty="0"/>
              <a:t>What You Will Learn About Today</a:t>
            </a:r>
          </a:p>
        </p:txBody>
      </p:sp>
      <p:sp>
        <p:nvSpPr>
          <p:cNvPr id="6" name="Slide Number Placeholder 5">
            <a:extLst>
              <a:ext uri="{FF2B5EF4-FFF2-40B4-BE49-F238E27FC236}">
                <a16:creationId xmlns:a16="http://schemas.microsoft.com/office/drawing/2014/main" id="{8F46FBC0-3058-4AB8-958B-AB0BD7FC9A64}"/>
              </a:ext>
            </a:extLst>
          </p:cNvPr>
          <p:cNvSpPr>
            <a:spLocks noGrp="1"/>
          </p:cNvSpPr>
          <p:nvPr>
            <p:ph type="sldNum" sz="quarter" idx="12"/>
          </p:nvPr>
        </p:nvSpPr>
        <p:spPr/>
        <p:txBody>
          <a:bodyPr/>
          <a:lstStyle/>
          <a:p>
            <a:fld id="{75A4F164-3A46-4CEE-A25C-CA523D5E42F3}" type="slidenum">
              <a:rPr lang="en-US" smtClean="0"/>
              <a:pPr/>
              <a:t>5</a:t>
            </a:fld>
            <a:endParaRPr lang="en-US" dirty="0"/>
          </a:p>
        </p:txBody>
      </p:sp>
    </p:spTree>
    <p:extLst>
      <p:ext uri="{BB962C8B-B14F-4D97-AF65-F5344CB8AC3E}">
        <p14:creationId xmlns:p14="http://schemas.microsoft.com/office/powerpoint/2010/main" val="89432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18"/>
          <p:cNvSpPr txBox="1">
            <a:spLocks noChangeArrowheads="1"/>
          </p:cNvSpPr>
          <p:nvPr/>
        </p:nvSpPr>
        <p:spPr bwMode="auto">
          <a:xfrm>
            <a:off x="2193131" y="12557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0"/>
              </a:spcBef>
              <a:buClrTx/>
              <a:buSzTx/>
              <a:buFontTx/>
              <a:buNone/>
            </a:pPr>
            <a:endParaRPr lang="en-US" altLang="en-US" sz="1800" dirty="0"/>
          </a:p>
        </p:txBody>
      </p:sp>
      <p:sp>
        <p:nvSpPr>
          <p:cNvPr id="9" name="Content Placeholder 8"/>
          <p:cNvSpPr>
            <a:spLocks noGrp="1"/>
          </p:cNvSpPr>
          <p:nvPr>
            <p:ph sz="half" idx="2"/>
          </p:nvPr>
        </p:nvSpPr>
        <p:spPr>
          <a:xfrm>
            <a:off x="1410332" y="1071716"/>
            <a:ext cx="10056244" cy="4984955"/>
          </a:xfrm>
          <a:prstGeom prst="rect">
            <a:avLst/>
          </a:prstGeom>
        </p:spPr>
        <p:txBody>
          <a:bodyPr/>
          <a:lstStyle/>
          <a:p>
            <a:pPr>
              <a:spcAft>
                <a:spcPts val="0"/>
              </a:spcAft>
            </a:pPr>
            <a:r>
              <a:rPr lang="en-US" dirty="0">
                <a:cs typeface="Calibri Light" panose="020F0302020204030204" pitchFamily="34" charset="0"/>
              </a:rPr>
              <a:t>Who can benefit from this?</a:t>
            </a:r>
          </a:p>
          <a:p>
            <a:pPr lvl="1">
              <a:spcAft>
                <a:spcPts val="0"/>
              </a:spcAft>
              <a:buFont typeface="Wingdings" panose="05000000000000000000" pitchFamily="2" charset="2"/>
              <a:buChar char="§"/>
            </a:pPr>
            <a:r>
              <a:rPr lang="en-US" dirty="0">
                <a:cs typeface="Calibri Light" panose="020F0302020204030204" pitchFamily="34" charset="0"/>
              </a:rPr>
              <a:t>Owner of recently purchased or built building</a:t>
            </a:r>
          </a:p>
          <a:p>
            <a:pPr lvl="1">
              <a:spcAft>
                <a:spcPts val="0"/>
              </a:spcAft>
              <a:buFont typeface="Wingdings" panose="05000000000000000000" pitchFamily="2" charset="2"/>
              <a:buChar char="§"/>
            </a:pPr>
            <a:r>
              <a:rPr lang="en-US" dirty="0">
                <a:cs typeface="Calibri Light" panose="020F0302020204030204" pitchFamily="34" charset="0"/>
              </a:rPr>
              <a:t>Owner who has owned a building for several years</a:t>
            </a:r>
          </a:p>
          <a:p>
            <a:pPr lvl="1">
              <a:spcAft>
                <a:spcPts val="0"/>
              </a:spcAft>
              <a:buFont typeface="Wingdings" panose="05000000000000000000" pitchFamily="2" charset="2"/>
              <a:buChar char="§"/>
            </a:pPr>
            <a:r>
              <a:rPr lang="en-US" dirty="0">
                <a:cs typeface="Calibri Light" panose="020F0302020204030204" pitchFamily="34" charset="0"/>
              </a:rPr>
              <a:t>Owner/tenant who has paid for past improvements or repairs</a:t>
            </a:r>
          </a:p>
          <a:p>
            <a:pPr lvl="1">
              <a:spcAft>
                <a:spcPts val="0"/>
              </a:spcAft>
              <a:buFont typeface="Wingdings" panose="05000000000000000000" pitchFamily="2" charset="2"/>
              <a:buChar char="§"/>
            </a:pPr>
            <a:r>
              <a:rPr lang="en-US" dirty="0">
                <a:cs typeface="Calibri Light" panose="020F0302020204030204" pitchFamily="34" charset="0"/>
              </a:rPr>
              <a:t>Estate planning &amp; trusts</a:t>
            </a:r>
          </a:p>
          <a:p>
            <a:pPr lvl="1">
              <a:spcAft>
                <a:spcPts val="0"/>
              </a:spcAft>
              <a:buFont typeface="Wingdings" panose="05000000000000000000" pitchFamily="2" charset="2"/>
              <a:buChar char="§"/>
            </a:pPr>
            <a:r>
              <a:rPr lang="en-US" dirty="0">
                <a:cs typeface="Calibri Light" panose="020F0302020204030204" pitchFamily="34" charset="0"/>
              </a:rPr>
              <a:t>Triple Net (NNN) Lease tenants and owners</a:t>
            </a:r>
          </a:p>
          <a:p>
            <a:pPr lvl="1">
              <a:spcAft>
                <a:spcPts val="0"/>
              </a:spcAft>
              <a:buFont typeface="Wingdings" panose="05000000000000000000" pitchFamily="2" charset="2"/>
              <a:buChar char="§"/>
            </a:pPr>
            <a:endParaRPr lang="en-US" dirty="0">
              <a:cs typeface="Calibri Light" panose="020F0302020204030204" pitchFamily="34" charset="0"/>
            </a:endParaRPr>
          </a:p>
          <a:p>
            <a:pPr>
              <a:spcAft>
                <a:spcPts val="0"/>
              </a:spcAft>
            </a:pPr>
            <a:r>
              <a:rPr lang="en-US" dirty="0">
                <a:cs typeface="Calibri Light" panose="020F0302020204030204" pitchFamily="34" charset="0"/>
              </a:rPr>
              <a:t>Largest beneficiaries will be landlords &amp; multi-property owners</a:t>
            </a:r>
          </a:p>
          <a:p>
            <a:pPr lvl="1">
              <a:spcAft>
                <a:spcPts val="0"/>
              </a:spcAft>
            </a:pPr>
            <a:r>
              <a:rPr lang="en-US" dirty="0">
                <a:cs typeface="Calibri Light" panose="020F0302020204030204" pitchFamily="34" charset="0"/>
              </a:rPr>
              <a:t>Apartments, condos, hotels</a:t>
            </a:r>
          </a:p>
          <a:p>
            <a:pPr lvl="1">
              <a:spcAft>
                <a:spcPts val="0"/>
              </a:spcAft>
            </a:pPr>
            <a:r>
              <a:rPr lang="en-US" dirty="0">
                <a:cs typeface="Calibri Light" panose="020F0302020204030204" pitchFamily="34" charset="0"/>
              </a:rPr>
              <a:t>Self storage, warehouses</a:t>
            </a:r>
          </a:p>
          <a:p>
            <a:pPr lvl="1">
              <a:spcAft>
                <a:spcPts val="0"/>
              </a:spcAft>
            </a:pPr>
            <a:r>
              <a:rPr lang="en-US" dirty="0">
                <a:cs typeface="Calibri Light" panose="020F0302020204030204" pitchFamily="34" charset="0"/>
              </a:rPr>
              <a:t>Nursing homes, assisted living</a:t>
            </a:r>
          </a:p>
          <a:p>
            <a:pPr lvl="1">
              <a:spcAft>
                <a:spcPts val="0"/>
              </a:spcAft>
            </a:pPr>
            <a:r>
              <a:rPr lang="en-US" dirty="0">
                <a:cs typeface="Calibri Light" panose="020F0302020204030204" pitchFamily="34" charset="0"/>
              </a:rPr>
              <a:t>Hospitals, medical, dental</a:t>
            </a:r>
          </a:p>
          <a:p>
            <a:pPr lvl="1">
              <a:spcAft>
                <a:spcPts val="0"/>
              </a:spcAft>
            </a:pPr>
            <a:r>
              <a:rPr lang="en-US" dirty="0">
                <a:cs typeface="Calibri Light" panose="020F0302020204030204" pitchFamily="34" charset="0"/>
              </a:rPr>
              <a:t>Offices, banks, auto dealers </a:t>
            </a:r>
          </a:p>
          <a:p>
            <a:pPr lvl="1">
              <a:spcAft>
                <a:spcPts val="0"/>
              </a:spcAft>
            </a:pPr>
            <a:r>
              <a:rPr lang="en-US" dirty="0">
                <a:cs typeface="Calibri Light" panose="020F0302020204030204" pitchFamily="34" charset="0"/>
              </a:rPr>
              <a:t>Franchises, restaurants</a:t>
            </a:r>
          </a:p>
          <a:p>
            <a:pPr lvl="1">
              <a:spcAft>
                <a:spcPts val="0"/>
              </a:spcAft>
            </a:pPr>
            <a:r>
              <a:rPr lang="en-US" dirty="0">
                <a:cs typeface="Calibri Light" panose="020F0302020204030204" pitchFamily="34" charset="0"/>
              </a:rPr>
              <a:t>Retail Strip Centers, malls, supermarkets</a:t>
            </a:r>
          </a:p>
          <a:p>
            <a:pPr lvl="1">
              <a:spcAft>
                <a:spcPts val="0"/>
              </a:spcAft>
            </a:pPr>
            <a:r>
              <a:rPr lang="en-US" dirty="0">
                <a:cs typeface="Calibri Light" panose="020F0302020204030204" pitchFamily="34" charset="0"/>
              </a:rPr>
              <a:t>Any building type</a:t>
            </a:r>
          </a:p>
          <a:p>
            <a:pPr marL="534988" lvl="1" indent="0">
              <a:spcAft>
                <a:spcPts val="0"/>
              </a:spcAft>
              <a:buNone/>
            </a:pPr>
            <a:endParaRPr lang="en-US" dirty="0">
              <a:cs typeface="Calibri Light" panose="020F0302020204030204" pitchFamily="34" charset="0"/>
            </a:endParaRPr>
          </a:p>
          <a:p>
            <a:pPr>
              <a:spcAft>
                <a:spcPts val="0"/>
              </a:spcAft>
            </a:pPr>
            <a:endParaRPr lang="en-US" dirty="0">
              <a:cs typeface="Calibri Light" panose="020F0302020204030204" pitchFamily="34" charset="0"/>
            </a:endParaRPr>
          </a:p>
          <a:p>
            <a:pPr>
              <a:spcAft>
                <a:spcPts val="0"/>
              </a:spcAft>
            </a:pPr>
            <a:endParaRPr lang="en-US" dirty="0"/>
          </a:p>
        </p:txBody>
      </p:sp>
      <p:sp>
        <p:nvSpPr>
          <p:cNvPr id="8" name="Title 7"/>
          <p:cNvSpPr>
            <a:spLocks noGrp="1"/>
          </p:cNvSpPr>
          <p:nvPr>
            <p:ph type="title"/>
          </p:nvPr>
        </p:nvSpPr>
        <p:spPr>
          <a:prstGeom prst="rect">
            <a:avLst/>
          </a:prstGeom>
        </p:spPr>
        <p:txBody>
          <a:bodyPr>
            <a:normAutofit/>
          </a:bodyPr>
          <a:lstStyle/>
          <a:p>
            <a:r>
              <a:rPr lang="en-US" dirty="0"/>
              <a:t>Complex Compliance Issues and Huge Economic Benefit</a:t>
            </a:r>
          </a:p>
        </p:txBody>
      </p:sp>
      <p:sp>
        <p:nvSpPr>
          <p:cNvPr id="2" name="Slide Number Placeholder 1">
            <a:extLst>
              <a:ext uri="{FF2B5EF4-FFF2-40B4-BE49-F238E27FC236}">
                <a16:creationId xmlns:a16="http://schemas.microsoft.com/office/drawing/2014/main" id="{365A59BD-427C-4D3D-857C-9F26482A7CDA}"/>
              </a:ext>
            </a:extLst>
          </p:cNvPr>
          <p:cNvSpPr>
            <a:spLocks noGrp="1"/>
          </p:cNvSpPr>
          <p:nvPr>
            <p:ph type="sldNum" sz="quarter" idx="12"/>
          </p:nvPr>
        </p:nvSpPr>
        <p:spPr>
          <a:prstGeom prst="rect">
            <a:avLst/>
          </a:prstGeom>
        </p:spPr>
        <p:txBody>
          <a:bodyPr/>
          <a:lstStyle/>
          <a:p>
            <a:fld id="{75A4F164-3A46-4CEE-A25C-CA523D5E42F3}" type="slidenum">
              <a:rPr lang="en-US" smtClean="0"/>
              <a:pPr/>
              <a:t>6</a:t>
            </a:fld>
            <a:endParaRPr lang="en-US" dirty="0"/>
          </a:p>
        </p:txBody>
      </p:sp>
    </p:spTree>
    <p:extLst>
      <p:ext uri="{BB962C8B-B14F-4D97-AF65-F5344CB8AC3E}">
        <p14:creationId xmlns:p14="http://schemas.microsoft.com/office/powerpoint/2010/main" val="12679208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10332" y="1408923"/>
            <a:ext cx="9745348" cy="3854463"/>
          </a:xfrm>
        </p:spPr>
        <p:txBody>
          <a:bodyPr/>
          <a:lstStyle/>
          <a:p>
            <a:r>
              <a:rPr lang="en-US" dirty="0">
                <a:cs typeface="Calibri Light" panose="020F0302020204030204" pitchFamily="34" charset="0"/>
              </a:rPr>
              <a:t>Corrects congressional oversight in TCJA and now defines Qualified Improvement Property as 15-year property. </a:t>
            </a:r>
          </a:p>
          <a:p>
            <a:r>
              <a:rPr lang="en-US" dirty="0">
                <a:cs typeface="Calibri Light" panose="020F0302020204030204" pitchFamily="34" charset="0"/>
              </a:rPr>
              <a:t>Any Qualified Improvement Property acquired and placed in-service after 9/27/2017 is eligible for 100% Bonus Depreciation.</a:t>
            </a:r>
          </a:p>
          <a:p>
            <a:r>
              <a:rPr lang="en-US" dirty="0">
                <a:cs typeface="Calibri Light" panose="020F0302020204030204" pitchFamily="34" charset="0"/>
              </a:rPr>
              <a:t>Impact: You can now retroactively apply bonus depreciation to Qualified Improvement Property.</a:t>
            </a:r>
          </a:p>
          <a:p>
            <a:r>
              <a:rPr lang="en-US" dirty="0">
                <a:cs typeface="Calibri Light" panose="020F0302020204030204" pitchFamily="34" charset="0"/>
              </a:rPr>
              <a:t>Result: Increases your loss to offset gains and could either reduce taxes now or create an opportunity for a refund. </a:t>
            </a:r>
          </a:p>
          <a:p>
            <a:pPr marL="0" indent="0">
              <a:buNone/>
            </a:pPr>
            <a:endParaRPr lang="en-US" dirty="0">
              <a:solidFill>
                <a:schemeClr val="bg1">
                  <a:lumMod val="50000"/>
                </a:schemeClr>
              </a:solidFill>
            </a:endParaRPr>
          </a:p>
        </p:txBody>
      </p:sp>
      <p:sp>
        <p:nvSpPr>
          <p:cNvPr id="4" name="Title 3">
            <a:extLst>
              <a:ext uri="{FF2B5EF4-FFF2-40B4-BE49-F238E27FC236}">
                <a16:creationId xmlns:a16="http://schemas.microsoft.com/office/drawing/2014/main" id="{82ADCAC1-7110-4C0B-AE80-CF93657CB61E}"/>
              </a:ext>
            </a:extLst>
          </p:cNvPr>
          <p:cNvSpPr>
            <a:spLocks noGrp="1"/>
          </p:cNvSpPr>
          <p:nvPr>
            <p:ph type="title"/>
          </p:nvPr>
        </p:nvSpPr>
        <p:spPr/>
        <p:txBody>
          <a:bodyPr/>
          <a:lstStyle/>
          <a:p>
            <a:r>
              <a:rPr lang="en-US" dirty="0"/>
              <a:t>Tax Laws of 2020 - CARES Act</a:t>
            </a:r>
          </a:p>
        </p:txBody>
      </p:sp>
      <p:sp>
        <p:nvSpPr>
          <p:cNvPr id="5" name="Text Placeholder 4">
            <a:extLst>
              <a:ext uri="{FF2B5EF4-FFF2-40B4-BE49-F238E27FC236}">
                <a16:creationId xmlns:a16="http://schemas.microsoft.com/office/drawing/2014/main" id="{0C44228C-ED06-478F-91A0-B056230B4EF0}"/>
              </a:ext>
            </a:extLst>
          </p:cNvPr>
          <p:cNvSpPr>
            <a:spLocks noGrp="1"/>
          </p:cNvSpPr>
          <p:nvPr>
            <p:ph type="body" sz="quarter" idx="10"/>
          </p:nvPr>
        </p:nvSpPr>
        <p:spPr/>
        <p:txBody>
          <a:bodyPr/>
          <a:lstStyle/>
          <a:p>
            <a:r>
              <a:rPr lang="en-US" dirty="0"/>
              <a:t>Qualified</a:t>
            </a:r>
            <a:r>
              <a:rPr lang="en-US" sz="2800" dirty="0">
                <a:solidFill>
                  <a:schemeClr val="tx1"/>
                </a:solidFill>
              </a:rPr>
              <a:t> </a:t>
            </a:r>
            <a:r>
              <a:rPr lang="en-US" dirty="0"/>
              <a:t>Improvement</a:t>
            </a:r>
            <a:r>
              <a:rPr lang="en-US" sz="2800" dirty="0">
                <a:solidFill>
                  <a:schemeClr val="tx1"/>
                </a:solidFill>
              </a:rPr>
              <a:t> </a:t>
            </a:r>
            <a:r>
              <a:rPr lang="en-US" dirty="0"/>
              <a:t>Property</a:t>
            </a:r>
          </a:p>
        </p:txBody>
      </p:sp>
      <p:sp>
        <p:nvSpPr>
          <p:cNvPr id="2" name="Slide Number Placeholder 1">
            <a:extLst>
              <a:ext uri="{FF2B5EF4-FFF2-40B4-BE49-F238E27FC236}">
                <a16:creationId xmlns:a16="http://schemas.microsoft.com/office/drawing/2014/main" id="{124AC613-81EE-4828-BD7E-7828B75906AC}"/>
              </a:ext>
            </a:extLst>
          </p:cNvPr>
          <p:cNvSpPr>
            <a:spLocks noGrp="1"/>
          </p:cNvSpPr>
          <p:nvPr>
            <p:ph type="sldNum" sz="quarter" idx="12"/>
          </p:nvPr>
        </p:nvSpPr>
        <p:spPr>
          <a:prstGeom prst="rect">
            <a:avLst/>
          </a:prstGeom>
        </p:spPr>
        <p:txBody>
          <a:bodyPr/>
          <a:lstStyle/>
          <a:p>
            <a:fld id="{75A4F164-3A46-4CEE-A25C-CA523D5E42F3}" type="slidenum">
              <a:rPr lang="en-US" smtClean="0"/>
              <a:pPr/>
              <a:t>7</a:t>
            </a:fld>
            <a:endParaRPr lang="en-US" dirty="0"/>
          </a:p>
        </p:txBody>
      </p:sp>
      <p:sp>
        <p:nvSpPr>
          <p:cNvPr id="8" name="Content Placeholder 6">
            <a:extLst>
              <a:ext uri="{FF2B5EF4-FFF2-40B4-BE49-F238E27FC236}">
                <a16:creationId xmlns:a16="http://schemas.microsoft.com/office/drawing/2014/main" id="{316C692D-F902-4122-901C-EFD897008AC3}"/>
              </a:ext>
            </a:extLst>
          </p:cNvPr>
          <p:cNvSpPr txBox="1">
            <a:spLocks/>
          </p:cNvSpPr>
          <p:nvPr/>
        </p:nvSpPr>
        <p:spPr>
          <a:xfrm>
            <a:off x="1420813" y="2061281"/>
            <a:ext cx="10056244" cy="4746158"/>
          </a:xfrm>
          <a:prstGeom prst="rect">
            <a:avLst/>
          </a:prstGeom>
        </p:spPr>
        <p:txBody>
          <a:bodyPr/>
          <a:lstStyle>
            <a:lvl1pPr marL="342900" indent="-342900" algn="l" defTabSz="914400" rtl="0" eaLnBrk="1" latinLnBrk="0" hangingPunct="1">
              <a:spcBef>
                <a:spcPts val="0"/>
              </a:spcBef>
              <a:spcAft>
                <a:spcPts val="1000"/>
              </a:spcAft>
              <a:buFont typeface="Wingdings" panose="05000000000000000000" pitchFamily="2" charset="2"/>
              <a:buChar char="§"/>
              <a:defRPr sz="2200" kern="1200">
                <a:solidFill>
                  <a:srgbClr val="144D73"/>
                </a:solidFill>
                <a:latin typeface="Calibri Light" panose="020F0302020204030204" pitchFamily="34" charset="0"/>
                <a:ea typeface="+mn-ea"/>
                <a:cs typeface="+mn-cs"/>
              </a:defRPr>
            </a:lvl1pPr>
            <a:lvl2pPr marL="877888" indent="-342900" algn="l" defTabSz="914400" rtl="0" eaLnBrk="1" latinLnBrk="0" hangingPunct="1">
              <a:spcBef>
                <a:spcPts val="0"/>
              </a:spcBef>
              <a:spcAft>
                <a:spcPts val="1000"/>
              </a:spcAft>
              <a:buFont typeface="Wingdings" panose="05000000000000000000" pitchFamily="2" charset="2"/>
              <a:buChar char="§"/>
              <a:defRPr sz="2000" kern="1200">
                <a:solidFill>
                  <a:srgbClr val="144D73"/>
                </a:solidFill>
                <a:latin typeface="Calibri Light" panose="020F0302020204030204" pitchFamily="34" charset="0"/>
                <a:ea typeface="+mn-ea"/>
                <a:cs typeface="+mn-cs"/>
              </a:defRPr>
            </a:lvl2pPr>
            <a:lvl3pPr marL="1189038" indent="-285750" algn="l" defTabSz="914400" rtl="0" eaLnBrk="1" latinLnBrk="0" hangingPunct="1">
              <a:spcBef>
                <a:spcPts val="0"/>
              </a:spcBef>
              <a:spcAft>
                <a:spcPts val="1000"/>
              </a:spcAft>
              <a:buFont typeface="Wingdings" panose="05000000000000000000" pitchFamily="2" charset="2"/>
              <a:buChar char="§"/>
              <a:defRPr sz="1800" kern="1200">
                <a:solidFill>
                  <a:srgbClr val="144D73"/>
                </a:solidFill>
                <a:latin typeface="Calibri Light" panose="020F0302020204030204" pitchFamily="34" charset="0"/>
                <a:ea typeface="+mn-ea"/>
                <a:cs typeface="+mn-cs"/>
              </a:defRPr>
            </a:lvl3pPr>
            <a:lvl4pPr marL="1544638" indent="-285750" algn="l" defTabSz="914400" rtl="0" eaLnBrk="1" latinLnBrk="0" hangingPunct="1">
              <a:spcBef>
                <a:spcPts val="0"/>
              </a:spcBef>
              <a:spcAft>
                <a:spcPts val="1000"/>
              </a:spcAft>
              <a:buFont typeface="Wingdings" panose="05000000000000000000" pitchFamily="2" charset="2"/>
              <a:buChar char="§"/>
              <a:defRPr sz="1600" kern="1200">
                <a:solidFill>
                  <a:srgbClr val="144D73"/>
                </a:solidFill>
                <a:latin typeface="Calibri Light" panose="020F0302020204030204" pitchFamily="34" charset="0"/>
                <a:ea typeface="+mn-ea"/>
                <a:cs typeface="+mn-cs"/>
              </a:defRPr>
            </a:lvl4pPr>
            <a:lvl5pPr marL="1614487" indent="0" algn="l" defTabSz="914400" rtl="0" eaLnBrk="1" latinLnBrk="0" hangingPunct="1">
              <a:spcBef>
                <a:spcPts val="0"/>
              </a:spcBef>
              <a:spcAft>
                <a:spcPts val="1000"/>
              </a:spcAft>
              <a:buFont typeface="Symbol" panose="05050102010706020507" pitchFamily="18" charset="2"/>
              <a:buNone/>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800" dirty="0">
              <a:solidFill>
                <a:schemeClr val="tx1"/>
              </a:solidFill>
              <a:cs typeface="Calibri Light" panose="020F0302020204030204" pitchFamily="34" charset="0"/>
            </a:endParaRPr>
          </a:p>
        </p:txBody>
      </p:sp>
    </p:spTree>
    <p:extLst>
      <p:ext uri="{BB962C8B-B14F-4D97-AF65-F5344CB8AC3E}">
        <p14:creationId xmlns:p14="http://schemas.microsoft.com/office/powerpoint/2010/main" val="3525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C6A8B66A-AC49-4461-AFA6-7926B6325AB4}"/>
              </a:ext>
            </a:extLst>
          </p:cNvPr>
          <p:cNvSpPr>
            <a:spLocks noGrp="1" noChangeArrowheads="1"/>
          </p:cNvSpPr>
          <p:nvPr>
            <p:ph sz="half" idx="2"/>
          </p:nvPr>
        </p:nvSpPr>
        <p:spPr bwMode="auto">
          <a:xfrm>
            <a:off x="1410332" y="1408923"/>
            <a:ext cx="10056244" cy="4878443"/>
          </a:xfrm>
          <a:prstGeom prst="rect">
            <a:avLst/>
          </a:prstGeom>
          <a:solidFill>
            <a:schemeClr val="bg1">
              <a:alpha val="80000"/>
            </a:schemeClr>
          </a:solidFill>
          <a:ln>
            <a:noFill/>
          </a:ln>
        </p:spPr>
        <p:txBody>
          <a:bodyPr vert="horz" wrap="square" lIns="51437" tIns="25718" rIns="51437" bIns="25718" numCol="1" anchor="t" anchorCtr="0" compatLnSpc="1">
            <a:prstTxWarp prst="textNoShape">
              <a:avLst/>
            </a:prstTxWarp>
            <a:noAutofit/>
          </a:bodyPr>
          <a:lstStyle/>
          <a:p>
            <a:pPr marL="342900" indent="-342900">
              <a:buFont typeface="Arial" panose="020B0604020202020204" pitchFamily="34" charset="0"/>
              <a:buChar char="•"/>
            </a:pPr>
            <a:r>
              <a:rPr lang="en-US" dirty="0"/>
              <a:t>Path Act of 2015 Creates QIP as additional new type of property</a:t>
            </a:r>
          </a:p>
          <a:p>
            <a:pPr marL="342900" indent="-342900">
              <a:buFont typeface="Arial" panose="020B0604020202020204" pitchFamily="34" charset="0"/>
              <a:buChar char="•"/>
            </a:pPr>
            <a:r>
              <a:rPr lang="en-US" dirty="0"/>
              <a:t>TCJA attempted to streamline the depreciation of leasehold improvements, after January 1, 2018.  </a:t>
            </a:r>
          </a:p>
          <a:p>
            <a:pPr marL="342900" indent="-342900">
              <a:buFont typeface="Arial" panose="020B0604020202020204" pitchFamily="34" charset="0"/>
              <a:buChar char="•"/>
            </a:pPr>
            <a:r>
              <a:rPr lang="en-US" dirty="0"/>
              <a:t>The only category will be qualified improvement property (QIP). </a:t>
            </a:r>
          </a:p>
          <a:p>
            <a:pPr marL="342900" indent="-342900">
              <a:buFont typeface="Arial" panose="020B0604020202020204" pitchFamily="34" charset="0"/>
              <a:buChar char="•"/>
            </a:pPr>
            <a:r>
              <a:rPr lang="en-US" dirty="0"/>
              <a:t>The law was amended to eliminate any reference to:</a:t>
            </a:r>
          </a:p>
          <a:p>
            <a:pPr marL="1028700" lvl="1" indent="-342900">
              <a:buFont typeface="Arial" panose="020B0604020202020204" pitchFamily="34" charset="0"/>
              <a:buChar char="•"/>
            </a:pPr>
            <a:r>
              <a:rPr lang="en-US" dirty="0"/>
              <a:t>Qualified leasehold improvement</a:t>
            </a:r>
          </a:p>
          <a:p>
            <a:pPr marL="1028700" lvl="1" indent="-342900">
              <a:buFont typeface="Arial" panose="020B0604020202020204" pitchFamily="34" charset="0"/>
              <a:buChar char="•"/>
            </a:pPr>
            <a:r>
              <a:rPr lang="en-US" dirty="0"/>
              <a:t>Restaurant improvement &amp;</a:t>
            </a:r>
          </a:p>
          <a:p>
            <a:pPr marL="1028700" lvl="1" indent="-342900">
              <a:buFont typeface="Arial" panose="020B0604020202020204" pitchFamily="34" charset="0"/>
              <a:buChar char="•"/>
            </a:pPr>
            <a:r>
              <a:rPr lang="en-US" dirty="0"/>
              <a:t>Retail improvements. </a:t>
            </a:r>
          </a:p>
        </p:txBody>
      </p:sp>
      <p:sp>
        <p:nvSpPr>
          <p:cNvPr id="4" name="Title 3">
            <a:extLst>
              <a:ext uri="{FF2B5EF4-FFF2-40B4-BE49-F238E27FC236}">
                <a16:creationId xmlns:a16="http://schemas.microsoft.com/office/drawing/2014/main" id="{58C61E61-59F0-441E-BC93-E54160A6A100}"/>
              </a:ext>
            </a:extLst>
          </p:cNvPr>
          <p:cNvSpPr>
            <a:spLocks noGrp="1"/>
          </p:cNvSpPr>
          <p:nvPr>
            <p:ph type="title"/>
          </p:nvPr>
        </p:nvSpPr>
        <p:spPr/>
        <p:txBody>
          <a:bodyPr/>
          <a:lstStyle/>
          <a:p>
            <a:r>
              <a:rPr lang="en-US" dirty="0"/>
              <a:t>Qualified Improvement Property (QIP)</a:t>
            </a:r>
          </a:p>
        </p:txBody>
      </p:sp>
      <p:sp>
        <p:nvSpPr>
          <p:cNvPr id="6" name="Text Placeholder 5">
            <a:extLst>
              <a:ext uri="{FF2B5EF4-FFF2-40B4-BE49-F238E27FC236}">
                <a16:creationId xmlns:a16="http://schemas.microsoft.com/office/drawing/2014/main" id="{055EFE55-D507-46B3-9BD7-45D1534459F4}"/>
              </a:ext>
            </a:extLst>
          </p:cNvPr>
          <p:cNvSpPr>
            <a:spLocks noGrp="1"/>
          </p:cNvSpPr>
          <p:nvPr>
            <p:ph type="body" sz="quarter" idx="10"/>
          </p:nvPr>
        </p:nvSpPr>
        <p:spPr/>
        <p:txBody>
          <a:bodyPr/>
          <a:lstStyle/>
          <a:p>
            <a:r>
              <a:rPr lang="en-US" dirty="0"/>
              <a:t>Section § 168 (e)(6)</a:t>
            </a:r>
          </a:p>
        </p:txBody>
      </p:sp>
      <p:sp>
        <p:nvSpPr>
          <p:cNvPr id="2" name="Slide Number Placeholder 1">
            <a:extLst>
              <a:ext uri="{FF2B5EF4-FFF2-40B4-BE49-F238E27FC236}">
                <a16:creationId xmlns:a16="http://schemas.microsoft.com/office/drawing/2014/main" id="{0214A730-8B0E-47CE-A1B8-F304646BF3CD}"/>
              </a:ext>
            </a:extLst>
          </p:cNvPr>
          <p:cNvSpPr>
            <a:spLocks noGrp="1"/>
          </p:cNvSpPr>
          <p:nvPr>
            <p:ph type="sldNum" sz="quarter" idx="12"/>
          </p:nvPr>
        </p:nvSpPr>
        <p:spPr/>
        <p:txBody>
          <a:bodyPr/>
          <a:lstStyle/>
          <a:p>
            <a:fld id="{75A4F164-3A46-4CEE-A25C-CA523D5E42F3}" type="slidenum">
              <a:rPr lang="en-US" smtClean="0"/>
              <a:pPr/>
              <a:t>8</a:t>
            </a:fld>
            <a:endParaRPr lang="en-US" dirty="0"/>
          </a:p>
        </p:txBody>
      </p:sp>
    </p:spTree>
    <p:extLst>
      <p:ext uri="{BB962C8B-B14F-4D97-AF65-F5344CB8AC3E}">
        <p14:creationId xmlns:p14="http://schemas.microsoft.com/office/powerpoint/2010/main" val="45489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DE648A-0F5A-4BDC-B039-011DDF43738F}"/>
              </a:ext>
            </a:extLst>
          </p:cNvPr>
          <p:cNvSpPr>
            <a:spLocks noGrp="1"/>
          </p:cNvSpPr>
          <p:nvPr>
            <p:ph sz="half" idx="2"/>
          </p:nvPr>
        </p:nvSpPr>
        <p:spPr>
          <a:xfrm>
            <a:off x="1541682" y="926394"/>
            <a:ext cx="10056244" cy="4542255"/>
          </a:xfrm>
        </p:spPr>
        <p:txBody>
          <a:bodyPr>
            <a:noAutofit/>
          </a:bodyPr>
          <a:lstStyle/>
          <a:p>
            <a:r>
              <a:rPr lang="en-US" dirty="0">
                <a:cs typeface="Calibri Light" panose="020F0302020204030204" pitchFamily="34" charset="0"/>
              </a:rPr>
              <a:t>Definition</a:t>
            </a:r>
          </a:p>
          <a:p>
            <a:pPr lvl="1">
              <a:buFont typeface="+mj-lt"/>
              <a:buAutoNum type="arabicPeriod"/>
            </a:pPr>
            <a:r>
              <a:rPr lang="en-US" sz="2200" dirty="0">
                <a:ea typeface="Times New Roman" panose="02020603050405020304" pitchFamily="18" charset="0"/>
                <a:cs typeface="Calibri Light" panose="020F0302020204030204" pitchFamily="34" charset="0"/>
              </a:rPr>
              <a:t>Qualified improvement property is an improvement to the internal portion of any </a:t>
            </a:r>
            <a:r>
              <a:rPr lang="en-US" sz="2200" u="sng" dirty="0">
                <a:ea typeface="Times New Roman" panose="02020603050405020304" pitchFamily="18" charset="0"/>
                <a:cs typeface="Calibri Light" panose="020F0302020204030204" pitchFamily="34" charset="0"/>
              </a:rPr>
              <a:t>nonresidential real property </a:t>
            </a:r>
          </a:p>
          <a:p>
            <a:pPr lvl="1">
              <a:buFont typeface="+mj-lt"/>
              <a:buAutoNum type="arabicPeriod"/>
            </a:pPr>
            <a:r>
              <a:rPr lang="en-US" sz="2200" dirty="0">
                <a:ea typeface="Times New Roman" panose="02020603050405020304" pitchFamily="18" charset="0"/>
                <a:cs typeface="Calibri Light" panose="020F0302020204030204" pitchFamily="34" charset="0"/>
              </a:rPr>
              <a:t>Except improvements for the enlargement of a building, </a:t>
            </a:r>
            <a:r>
              <a:rPr lang="en-US" sz="2200" dirty="0">
                <a:ea typeface="Calibri" panose="020F0502020204030204" pitchFamily="34" charset="0"/>
                <a:cs typeface="Calibri Light" panose="020F0302020204030204" pitchFamily="34" charset="0"/>
              </a:rPr>
              <a:t>any elevator or escalator, or the internal structural framework of the building.</a:t>
            </a:r>
          </a:p>
          <a:p>
            <a:pPr lvl="1">
              <a:buFont typeface="+mj-lt"/>
              <a:buAutoNum type="arabicPeriod"/>
            </a:pPr>
            <a:r>
              <a:rPr lang="en-US" sz="2200" dirty="0">
                <a:ea typeface="Times New Roman" panose="02020603050405020304" pitchFamily="18" charset="0"/>
                <a:cs typeface="Calibri Light" panose="020F0302020204030204" pitchFamily="34" charset="0"/>
              </a:rPr>
              <a:t>The qualified improvement property does not need to be placed in service more than three years after the property was placed in service by any person.</a:t>
            </a:r>
          </a:p>
          <a:p>
            <a:pPr lvl="1">
              <a:buFont typeface="+mj-lt"/>
              <a:buAutoNum type="arabicPeriod"/>
            </a:pPr>
            <a:r>
              <a:rPr lang="en-US" sz="2200" dirty="0">
                <a:ea typeface="Times New Roman" panose="02020603050405020304" pitchFamily="18" charset="0"/>
                <a:cs typeface="Calibri Light" panose="020F0302020204030204" pitchFamily="34" charset="0"/>
              </a:rPr>
              <a:t>Qualified improvement property does not need to be placed in service pursuant to the terms of a lease</a:t>
            </a:r>
          </a:p>
          <a:p>
            <a:pPr lvl="1">
              <a:buFont typeface="+mj-lt"/>
              <a:buAutoNum type="arabicPeriod"/>
            </a:pPr>
            <a:r>
              <a:rPr lang="en-US" sz="2200" dirty="0">
                <a:cs typeface="Calibri Light" panose="020F0302020204030204" pitchFamily="34" charset="0"/>
              </a:rPr>
              <a:t>Must be p</a:t>
            </a:r>
            <a:r>
              <a:rPr lang="en-US" sz="2200" b="0" i="0" dirty="0">
                <a:effectLst/>
                <a:cs typeface="Calibri Light" panose="020F0302020204030204" pitchFamily="34" charset="0"/>
              </a:rPr>
              <a:t>laced in service after the date such building was first placed in service by any person. </a:t>
            </a:r>
          </a:p>
          <a:p>
            <a:pPr lvl="1">
              <a:buFont typeface="+mj-lt"/>
              <a:buAutoNum type="arabicPeriod"/>
            </a:pPr>
            <a:r>
              <a:rPr lang="en-US" sz="2200" dirty="0">
                <a:cs typeface="Calibri Light" panose="020F0302020204030204" pitchFamily="34" charset="0"/>
              </a:rPr>
              <a:t>Improvement must be made “by the taxpayer”</a:t>
            </a:r>
          </a:p>
        </p:txBody>
      </p:sp>
      <p:sp>
        <p:nvSpPr>
          <p:cNvPr id="5" name="Title 4">
            <a:extLst>
              <a:ext uri="{FF2B5EF4-FFF2-40B4-BE49-F238E27FC236}">
                <a16:creationId xmlns:a16="http://schemas.microsoft.com/office/drawing/2014/main" id="{2701DC8A-9771-4EE9-B65F-DB50E3864849}"/>
              </a:ext>
            </a:extLst>
          </p:cNvPr>
          <p:cNvSpPr>
            <a:spLocks noGrp="1"/>
          </p:cNvSpPr>
          <p:nvPr>
            <p:ph type="title"/>
          </p:nvPr>
        </p:nvSpPr>
        <p:spPr/>
        <p:txBody>
          <a:bodyPr/>
          <a:lstStyle/>
          <a:p>
            <a:r>
              <a:rPr lang="en-US" dirty="0"/>
              <a:t>Qualified Improvement Property</a:t>
            </a:r>
          </a:p>
        </p:txBody>
      </p:sp>
      <p:sp>
        <p:nvSpPr>
          <p:cNvPr id="2" name="Slide Number Placeholder 1">
            <a:extLst>
              <a:ext uri="{FF2B5EF4-FFF2-40B4-BE49-F238E27FC236}">
                <a16:creationId xmlns:a16="http://schemas.microsoft.com/office/drawing/2014/main" id="{481228F8-DA07-41B0-A06C-32DE6105D027}"/>
              </a:ext>
            </a:extLst>
          </p:cNvPr>
          <p:cNvSpPr>
            <a:spLocks noGrp="1"/>
          </p:cNvSpPr>
          <p:nvPr>
            <p:ph type="sldNum" sz="quarter" idx="12"/>
          </p:nvPr>
        </p:nvSpPr>
        <p:spPr/>
        <p:txBody>
          <a:bodyPr/>
          <a:lstStyle/>
          <a:p>
            <a:fld id="{75A4F164-3A46-4CEE-A25C-CA523D5E42F3}" type="slidenum">
              <a:rPr lang="en-US" smtClean="0"/>
              <a:pPr/>
              <a:t>9</a:t>
            </a:fld>
            <a:endParaRPr lang="en-US" dirty="0"/>
          </a:p>
        </p:txBody>
      </p:sp>
    </p:spTree>
    <p:extLst>
      <p:ext uri="{BB962C8B-B14F-4D97-AF65-F5344CB8AC3E}">
        <p14:creationId xmlns:p14="http://schemas.microsoft.com/office/powerpoint/2010/main" val="348221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marL="0" indent="0" algn="l" defTabSz="914400" rtl="0" eaLnBrk="1" latinLnBrk="0" hangingPunct="1">
          <a:spcBef>
            <a:spcPts val="0"/>
          </a:spcBef>
          <a:spcAft>
            <a:spcPts val="1000"/>
          </a:spcAft>
          <a:buFont typeface="Wingdings" panose="05000000000000000000" pitchFamily="2" charset="2"/>
          <a:buNone/>
          <a:defRPr sz="2200" kern="1200" noProof="1" smtClean="0">
            <a:solidFill>
              <a:schemeClr val="bg1">
                <a:lumMod val="50000"/>
              </a:schemeClr>
            </a:solidFill>
            <a:latin typeface="Calibri Light" panose="020F0302020204030204" pitchFamily="34" charset="0"/>
            <a:ea typeface="+mn-ea"/>
            <a:cs typeface="+mn-cs"/>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144083</TotalTime>
  <Words>4260</Words>
  <Application>Microsoft Office PowerPoint</Application>
  <PresentationFormat>Custom</PresentationFormat>
  <Paragraphs>585</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Wingdings</vt:lpstr>
      <vt:lpstr>Segoe Script</vt:lpstr>
      <vt:lpstr>Arial</vt:lpstr>
      <vt:lpstr>Courier New</vt:lpstr>
      <vt:lpstr>Bebas Neue</vt:lpstr>
      <vt:lpstr>Calibri</vt:lpstr>
      <vt:lpstr>Calibri Light</vt:lpstr>
      <vt:lpstr>Symbol</vt:lpstr>
      <vt:lpstr>PRESENTATIONLOAD</vt:lpstr>
      <vt:lpstr>  Expensing &amp; Depreciation Strategies To Counter Upcoming Tax Increases   Unlock Cash Flow for Building Owner Clients  or Tenant Owned Spaces</vt:lpstr>
      <vt:lpstr>PowerPoint Presentation</vt:lpstr>
      <vt:lpstr>PowerPoint Presentation</vt:lpstr>
      <vt:lpstr>Who is CSSI?</vt:lpstr>
      <vt:lpstr>Objectives</vt:lpstr>
      <vt:lpstr>Complex Compliance Issues and Huge Economic Benefit</vt:lpstr>
      <vt:lpstr>Tax Laws of 2020 - CARES Act</vt:lpstr>
      <vt:lpstr>Qualified Improvement Property (QIP)</vt:lpstr>
      <vt:lpstr>Qualified Improvement Property</vt:lpstr>
      <vt:lpstr>QIP – Rev Proc 2020-25</vt:lpstr>
      <vt:lpstr>QIP Example</vt:lpstr>
      <vt:lpstr>Tax Laws of 2020</vt:lpstr>
      <vt:lpstr>The 2014 Repair Regulations </vt:lpstr>
      <vt:lpstr>2014 TANGIBLE PROPERTY REGULATIONS </vt:lpstr>
      <vt:lpstr>Workflow to Maximize Cash Flow through Expenses or Depreciation Deductions </vt:lpstr>
      <vt:lpstr>The Safe Harbors = Expense</vt:lpstr>
      <vt:lpstr>De Minimis Example</vt:lpstr>
      <vt:lpstr>Routine Maintenance Safe Harbor</vt:lpstr>
      <vt:lpstr>Small Tax Payer Safe Harbor</vt:lpstr>
      <vt:lpstr>When to Capitalize or Expense</vt:lpstr>
      <vt:lpstr>The 2014 Repair Regulations</vt:lpstr>
      <vt:lpstr>Building Systems</vt:lpstr>
      <vt:lpstr>Stay Compliant, Maximize Deductions</vt:lpstr>
      <vt:lpstr>Look Back at Capital to Expense Reversals</vt:lpstr>
      <vt:lpstr>Cost Segregation is a Key Strategy for the CARES Act,  Bonus Depreciation and the TPRs</vt:lpstr>
      <vt:lpstr>What is Cost Segregation?</vt:lpstr>
      <vt:lpstr>What is Cost Segregation?</vt:lpstr>
      <vt:lpstr>What is Cost Segregation?</vt:lpstr>
      <vt:lpstr>Cost Segregation: Case Studies</vt:lpstr>
      <vt:lpstr>Partial Asset Disposition Election</vt:lpstr>
      <vt:lpstr>2014 Repair Regulations – Owned at Least a Year</vt:lpstr>
      <vt:lpstr>2017 Tax Cuts and Jobs Act</vt:lpstr>
      <vt:lpstr>Cost Segregation: Continues to Provide Catch Up </vt:lpstr>
      <vt:lpstr>Section 179</vt:lpstr>
      <vt:lpstr>I already filed Taxes!  Can My Client Still Benefit?</vt:lpstr>
      <vt:lpstr>Additional Thoughts / Concerns</vt:lpstr>
      <vt:lpstr>Current Administration’s Tax Plan</vt:lpstr>
      <vt:lpstr>Current Administration’s Tax Plan</vt:lpstr>
      <vt:lpstr>Current Administration’s Tax Plan</vt:lpstr>
      <vt:lpstr>How to Get Started with CSSI</vt:lpstr>
      <vt:lpstr>Action Items</vt:lpstr>
      <vt:lpstr>PowerPoint Presentation</vt:lpstr>
      <vt:lpstr>PowerPoint Presentation</vt:lpstr>
    </vt:vector>
  </TitlesOfParts>
  <Company>PresentationLoad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TEXT LAYOUTS</dc:title>
  <dc:creator>PresentationLoad</dc:creator>
  <dc:description>www.presentationload.com</dc:description>
  <cp:lastModifiedBy>Jerry Lotz</cp:lastModifiedBy>
  <cp:revision>2520</cp:revision>
  <cp:lastPrinted>2022-01-11T19:39:48Z</cp:lastPrinted>
  <dcterms:created xsi:type="dcterms:W3CDTF">2010-05-21T10:35:54Z</dcterms:created>
  <dcterms:modified xsi:type="dcterms:W3CDTF">2022-01-13T02:42:14Z</dcterms:modified>
</cp:coreProperties>
</file>